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0"/>
  </p:notesMasterIdLst>
  <p:sldIdLst>
    <p:sldId id="258" r:id="rId3"/>
    <p:sldId id="256" r:id="rId4"/>
    <p:sldId id="257" r:id="rId5"/>
    <p:sldId id="259" r:id="rId6"/>
    <p:sldId id="265" r:id="rId7"/>
    <p:sldId id="260" r:id="rId8"/>
    <p:sldId id="270" r:id="rId9"/>
    <p:sldId id="277" r:id="rId10"/>
    <p:sldId id="271" r:id="rId11"/>
    <p:sldId id="272" r:id="rId12"/>
    <p:sldId id="273" r:id="rId13"/>
    <p:sldId id="274" r:id="rId14"/>
    <p:sldId id="275" r:id="rId15"/>
    <p:sldId id="278" r:id="rId16"/>
    <p:sldId id="279" r:id="rId17"/>
    <p:sldId id="27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6"/>
    <p:restoredTop sz="94719"/>
  </p:normalViewPr>
  <p:slideViewPr>
    <p:cSldViewPr snapToGrid="0">
      <p:cViewPr varScale="1">
        <p:scale>
          <a:sx n="144" d="100"/>
          <a:sy n="144" d="100"/>
        </p:scale>
        <p:origin x="1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5FC2E5-F351-4B40-9C00-004A76247BBD}" type="doc">
      <dgm:prSet loTypeId="urn:microsoft.com/office/officeart/2005/8/layout/cycle1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2BD25BF-9DB9-4627-A493-E342DE2C01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Evaluate </a:t>
          </a:r>
          <a:r>
            <a:rPr lang="en-GB" sz="2400" b="1">
              <a:solidFill>
                <a:srgbClr val="FF0000"/>
              </a:solidFill>
            </a:rPr>
            <a:t>OF</a:t>
          </a:r>
          <a:r>
            <a:rPr lang="en-GB" sz="2400"/>
            <a:t> at a given point</a:t>
          </a:r>
          <a:endParaRPr lang="en-US" sz="2400"/>
        </a:p>
      </dgm:t>
    </dgm:pt>
    <dgm:pt modelId="{FE87C199-13E0-4E8D-9666-3648FD38F802}" type="parTrans" cxnId="{CE7997A4-DDD2-4798-8793-E13EA1592B13}">
      <dgm:prSet/>
      <dgm:spPr/>
      <dgm:t>
        <a:bodyPr/>
        <a:lstStyle/>
        <a:p>
          <a:endParaRPr lang="en-US"/>
        </a:p>
      </dgm:t>
    </dgm:pt>
    <dgm:pt modelId="{9DDE0465-34C7-4C2B-97D8-DA5057962C94}" type="sibTrans" cxnId="{CE7997A4-DDD2-4798-8793-E13EA1592B13}">
      <dgm:prSet phldrT="1" phldr="0"/>
      <dgm:spPr/>
    </dgm:pt>
    <dgm:pt modelId="{CF2DAB21-9577-45CC-9D6F-8024562DC9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Build </a:t>
          </a:r>
          <a:r>
            <a:rPr lang="en-US" sz="2400" b="1">
              <a:solidFill>
                <a:srgbClr val="FF0000"/>
              </a:solidFill>
            </a:rPr>
            <a:t>SM</a:t>
          </a:r>
        </a:p>
      </dgm:t>
    </dgm:pt>
    <dgm:pt modelId="{48B52CC5-E7BC-4387-8A43-1EBB59512ECD}" type="parTrans" cxnId="{F56C1252-E3A9-41FB-8A70-724F28D21CD5}">
      <dgm:prSet/>
      <dgm:spPr/>
      <dgm:t>
        <a:bodyPr/>
        <a:lstStyle/>
        <a:p>
          <a:endParaRPr lang="en-US"/>
        </a:p>
      </dgm:t>
    </dgm:pt>
    <dgm:pt modelId="{778346D2-D8AD-4894-A36C-1DA85F963281}" type="sibTrans" cxnId="{F56C1252-E3A9-41FB-8A70-724F28D21CD5}">
      <dgm:prSet phldrT="2" phldr="0"/>
      <dgm:spPr/>
    </dgm:pt>
    <dgm:pt modelId="{7774EF2E-3BB5-4A40-9542-3000C1671C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Calculate </a:t>
          </a:r>
          <a:r>
            <a:rPr lang="en-US" sz="2400" b="1">
              <a:solidFill>
                <a:srgbClr val="FF0000"/>
              </a:solidFill>
            </a:rPr>
            <a:t>AF</a:t>
          </a:r>
        </a:p>
      </dgm:t>
    </dgm:pt>
    <dgm:pt modelId="{618333EC-D64A-4178-A93F-AC7559F92532}" type="parTrans" cxnId="{2B707644-547F-41D6-AF29-B4041B0DDE84}">
      <dgm:prSet/>
      <dgm:spPr/>
      <dgm:t>
        <a:bodyPr/>
        <a:lstStyle/>
        <a:p>
          <a:endParaRPr lang="en-US"/>
        </a:p>
      </dgm:t>
    </dgm:pt>
    <dgm:pt modelId="{AC6BF4E9-F99F-4D4B-ABB6-FBD9F47744CB}" type="sibTrans" cxnId="{2B707644-547F-41D6-AF29-B4041B0DDE84}">
      <dgm:prSet phldrT="3" phldr="0"/>
      <dgm:spPr/>
    </dgm:pt>
    <dgm:pt modelId="{762834A3-BE8B-40C4-8BF7-EA423F361E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Minimize </a:t>
          </a:r>
          <a:r>
            <a:rPr lang="en-US" sz="2400" b="1">
              <a:solidFill>
                <a:srgbClr val="FF0000"/>
              </a:solidFill>
            </a:rPr>
            <a:t>AF</a:t>
          </a:r>
        </a:p>
      </dgm:t>
    </dgm:pt>
    <dgm:pt modelId="{5B8E6E21-F0FB-4ACE-988F-80FB41E9718C}" type="parTrans" cxnId="{8787E3ED-CD94-4D6C-AE88-689D1A37DBC8}">
      <dgm:prSet/>
      <dgm:spPr/>
      <dgm:t>
        <a:bodyPr/>
        <a:lstStyle/>
        <a:p>
          <a:endParaRPr lang="en-US"/>
        </a:p>
      </dgm:t>
    </dgm:pt>
    <dgm:pt modelId="{AC1C5AC5-C5F5-4ED5-9380-858E49655BB4}" type="sibTrans" cxnId="{8787E3ED-CD94-4D6C-AE88-689D1A37DBC8}">
      <dgm:prSet phldrT="4" phldr="0"/>
      <dgm:spPr/>
    </dgm:pt>
    <dgm:pt modelId="{286B58E2-B6E5-DC4F-96D9-8201AA9FCB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Get new point to evaluate </a:t>
          </a:r>
          <a:r>
            <a:rPr lang="en-US" sz="2400" b="1">
              <a:solidFill>
                <a:srgbClr val="FF0000"/>
              </a:solidFill>
            </a:rPr>
            <a:t>OF</a:t>
          </a:r>
          <a:endParaRPr lang="en-GB" sz="2400" b="1">
            <a:solidFill>
              <a:srgbClr val="FF0000"/>
            </a:solidFill>
          </a:endParaRPr>
        </a:p>
      </dgm:t>
    </dgm:pt>
    <dgm:pt modelId="{CF21883E-55FA-454F-A85A-62DD3395D5FA}" type="parTrans" cxnId="{E226BCC9-EBA2-BE4D-B072-8A7474C1FC60}">
      <dgm:prSet/>
      <dgm:spPr/>
      <dgm:t>
        <a:bodyPr/>
        <a:lstStyle/>
        <a:p>
          <a:endParaRPr lang="en-GB"/>
        </a:p>
      </dgm:t>
    </dgm:pt>
    <dgm:pt modelId="{07CEF266-82C1-3442-AFF1-7A3DEC9058E5}" type="sibTrans" cxnId="{E226BCC9-EBA2-BE4D-B072-8A7474C1FC60}">
      <dgm:prSet/>
      <dgm:spPr/>
      <dgm:t>
        <a:bodyPr/>
        <a:lstStyle/>
        <a:p>
          <a:endParaRPr lang="en-GB"/>
        </a:p>
      </dgm:t>
    </dgm:pt>
    <dgm:pt modelId="{BC02695D-736C-7549-A562-04DD800DC8A4}" type="pres">
      <dgm:prSet presAssocID="{DB5FC2E5-F351-4B40-9C00-004A76247BBD}" presName="cycle" presStyleCnt="0">
        <dgm:presLayoutVars>
          <dgm:dir/>
          <dgm:resizeHandles val="exact"/>
        </dgm:presLayoutVars>
      </dgm:prSet>
      <dgm:spPr/>
    </dgm:pt>
    <dgm:pt modelId="{6B066287-38A7-A74C-BE6E-17A1FC2D5AFF}" type="pres">
      <dgm:prSet presAssocID="{32BD25BF-9DB9-4627-A493-E342DE2C01A5}" presName="dummy" presStyleCnt="0"/>
      <dgm:spPr/>
    </dgm:pt>
    <dgm:pt modelId="{13FCD9F2-9701-B54F-8098-FF3C5C16D3EE}" type="pres">
      <dgm:prSet presAssocID="{32BD25BF-9DB9-4627-A493-E342DE2C01A5}" presName="node" presStyleLbl="revTx" presStyleIdx="0" presStyleCnt="5">
        <dgm:presLayoutVars>
          <dgm:bulletEnabled val="1"/>
        </dgm:presLayoutVars>
      </dgm:prSet>
      <dgm:spPr/>
    </dgm:pt>
    <dgm:pt modelId="{D5AB0170-81C4-FA4A-A38D-AD9E6585C8B9}" type="pres">
      <dgm:prSet presAssocID="{9DDE0465-34C7-4C2B-97D8-DA5057962C94}" presName="sibTrans" presStyleLbl="node1" presStyleIdx="0" presStyleCnt="5"/>
      <dgm:spPr/>
    </dgm:pt>
    <dgm:pt modelId="{8D308E3E-69D8-0E4E-BE3C-97B58ACC5D14}" type="pres">
      <dgm:prSet presAssocID="{CF2DAB21-9577-45CC-9D6F-8024562DC959}" presName="dummy" presStyleCnt="0"/>
      <dgm:spPr/>
    </dgm:pt>
    <dgm:pt modelId="{66D00521-E649-B746-9844-C991AC2F1926}" type="pres">
      <dgm:prSet presAssocID="{CF2DAB21-9577-45CC-9D6F-8024562DC959}" presName="node" presStyleLbl="revTx" presStyleIdx="1" presStyleCnt="5">
        <dgm:presLayoutVars>
          <dgm:bulletEnabled val="1"/>
        </dgm:presLayoutVars>
      </dgm:prSet>
      <dgm:spPr/>
    </dgm:pt>
    <dgm:pt modelId="{C8274F5A-EA55-5B49-9A95-18BA46DFFBA6}" type="pres">
      <dgm:prSet presAssocID="{778346D2-D8AD-4894-A36C-1DA85F963281}" presName="sibTrans" presStyleLbl="node1" presStyleIdx="1" presStyleCnt="5"/>
      <dgm:spPr/>
    </dgm:pt>
    <dgm:pt modelId="{2C0F3135-6977-8046-ABDA-976056AC230D}" type="pres">
      <dgm:prSet presAssocID="{7774EF2E-3BB5-4A40-9542-3000C1671C55}" presName="dummy" presStyleCnt="0"/>
      <dgm:spPr/>
    </dgm:pt>
    <dgm:pt modelId="{DE40542A-B576-274D-AA20-74A1503C9875}" type="pres">
      <dgm:prSet presAssocID="{7774EF2E-3BB5-4A40-9542-3000C1671C55}" presName="node" presStyleLbl="revTx" presStyleIdx="2" presStyleCnt="5">
        <dgm:presLayoutVars>
          <dgm:bulletEnabled val="1"/>
        </dgm:presLayoutVars>
      </dgm:prSet>
      <dgm:spPr/>
    </dgm:pt>
    <dgm:pt modelId="{1C718F28-DB3E-164D-A822-62F71B011600}" type="pres">
      <dgm:prSet presAssocID="{AC6BF4E9-F99F-4D4B-ABB6-FBD9F47744CB}" presName="sibTrans" presStyleLbl="node1" presStyleIdx="2" presStyleCnt="5"/>
      <dgm:spPr/>
    </dgm:pt>
    <dgm:pt modelId="{514E4E99-349A-6A4C-8E5E-9E75026C90C8}" type="pres">
      <dgm:prSet presAssocID="{762834A3-BE8B-40C4-8BF7-EA423F361E87}" presName="dummy" presStyleCnt="0"/>
      <dgm:spPr/>
    </dgm:pt>
    <dgm:pt modelId="{B4B332A3-9C57-C94C-9165-4AC6D493DFF1}" type="pres">
      <dgm:prSet presAssocID="{762834A3-BE8B-40C4-8BF7-EA423F361E87}" presName="node" presStyleLbl="revTx" presStyleIdx="3" presStyleCnt="5">
        <dgm:presLayoutVars>
          <dgm:bulletEnabled val="1"/>
        </dgm:presLayoutVars>
      </dgm:prSet>
      <dgm:spPr/>
    </dgm:pt>
    <dgm:pt modelId="{0C5E4852-DADA-2D48-B4AE-F6DE657121BB}" type="pres">
      <dgm:prSet presAssocID="{AC1C5AC5-C5F5-4ED5-9380-858E49655BB4}" presName="sibTrans" presStyleLbl="node1" presStyleIdx="3" presStyleCnt="5"/>
      <dgm:spPr/>
    </dgm:pt>
    <dgm:pt modelId="{4B2EF84F-D1BB-3C4B-A23D-86369D75D2B9}" type="pres">
      <dgm:prSet presAssocID="{286B58E2-B6E5-DC4F-96D9-8201AA9FCBA7}" presName="dummy" presStyleCnt="0"/>
      <dgm:spPr/>
    </dgm:pt>
    <dgm:pt modelId="{6DCB4408-2D2C-1B45-9752-6151271BD8EA}" type="pres">
      <dgm:prSet presAssocID="{286B58E2-B6E5-DC4F-96D9-8201AA9FCBA7}" presName="node" presStyleLbl="revTx" presStyleIdx="4" presStyleCnt="5">
        <dgm:presLayoutVars>
          <dgm:bulletEnabled val="1"/>
        </dgm:presLayoutVars>
      </dgm:prSet>
      <dgm:spPr/>
    </dgm:pt>
    <dgm:pt modelId="{4187FAD6-DF78-CF40-B4B5-39E385DEBBEE}" type="pres">
      <dgm:prSet presAssocID="{07CEF266-82C1-3442-AFF1-7A3DEC9058E5}" presName="sibTrans" presStyleLbl="node1" presStyleIdx="4" presStyleCnt="5"/>
      <dgm:spPr/>
    </dgm:pt>
  </dgm:ptLst>
  <dgm:cxnLst>
    <dgm:cxn modelId="{8CB50617-7154-714B-A94C-D9B8B8666527}" type="presOf" srcId="{CF2DAB21-9577-45CC-9D6F-8024562DC959}" destId="{66D00521-E649-B746-9844-C991AC2F1926}" srcOrd="0" destOrd="0" presId="urn:microsoft.com/office/officeart/2005/8/layout/cycle1"/>
    <dgm:cxn modelId="{5C65392D-749B-C640-B635-5883664CC68A}" type="presOf" srcId="{9DDE0465-34C7-4C2B-97D8-DA5057962C94}" destId="{D5AB0170-81C4-FA4A-A38D-AD9E6585C8B9}" srcOrd="0" destOrd="0" presId="urn:microsoft.com/office/officeart/2005/8/layout/cycle1"/>
    <dgm:cxn modelId="{743D4641-5BC1-4C49-87FD-F5C122138BC3}" type="presOf" srcId="{DB5FC2E5-F351-4B40-9C00-004A76247BBD}" destId="{BC02695D-736C-7549-A562-04DD800DC8A4}" srcOrd="0" destOrd="0" presId="urn:microsoft.com/office/officeart/2005/8/layout/cycle1"/>
    <dgm:cxn modelId="{CED66D43-9792-634B-B926-B6387CDE3BB9}" type="presOf" srcId="{AC6BF4E9-F99F-4D4B-ABB6-FBD9F47744CB}" destId="{1C718F28-DB3E-164D-A822-62F71B011600}" srcOrd="0" destOrd="0" presId="urn:microsoft.com/office/officeart/2005/8/layout/cycle1"/>
    <dgm:cxn modelId="{2B707644-547F-41D6-AF29-B4041B0DDE84}" srcId="{DB5FC2E5-F351-4B40-9C00-004A76247BBD}" destId="{7774EF2E-3BB5-4A40-9542-3000C1671C55}" srcOrd="2" destOrd="0" parTransId="{618333EC-D64A-4178-A93F-AC7559F92532}" sibTransId="{AC6BF4E9-F99F-4D4B-ABB6-FBD9F47744CB}"/>
    <dgm:cxn modelId="{F56C1252-E3A9-41FB-8A70-724F28D21CD5}" srcId="{DB5FC2E5-F351-4B40-9C00-004A76247BBD}" destId="{CF2DAB21-9577-45CC-9D6F-8024562DC959}" srcOrd="1" destOrd="0" parTransId="{48B52CC5-E7BC-4387-8A43-1EBB59512ECD}" sibTransId="{778346D2-D8AD-4894-A36C-1DA85F963281}"/>
    <dgm:cxn modelId="{4B96E075-AECB-0547-8CB3-512BE150F3E4}" type="presOf" srcId="{778346D2-D8AD-4894-A36C-1DA85F963281}" destId="{C8274F5A-EA55-5B49-9A95-18BA46DFFBA6}" srcOrd="0" destOrd="0" presId="urn:microsoft.com/office/officeart/2005/8/layout/cycle1"/>
    <dgm:cxn modelId="{1ACD0E7D-89B3-474A-9822-D87DD02AB870}" type="presOf" srcId="{7774EF2E-3BB5-4A40-9542-3000C1671C55}" destId="{DE40542A-B576-274D-AA20-74A1503C9875}" srcOrd="0" destOrd="0" presId="urn:microsoft.com/office/officeart/2005/8/layout/cycle1"/>
    <dgm:cxn modelId="{1CE1F989-AE07-F848-9DBB-CB379480508A}" type="presOf" srcId="{762834A3-BE8B-40C4-8BF7-EA423F361E87}" destId="{B4B332A3-9C57-C94C-9165-4AC6D493DFF1}" srcOrd="0" destOrd="0" presId="urn:microsoft.com/office/officeart/2005/8/layout/cycle1"/>
    <dgm:cxn modelId="{C5C461A1-F573-7641-8D37-7133048E1148}" type="presOf" srcId="{07CEF266-82C1-3442-AFF1-7A3DEC9058E5}" destId="{4187FAD6-DF78-CF40-B4B5-39E385DEBBEE}" srcOrd="0" destOrd="0" presId="urn:microsoft.com/office/officeart/2005/8/layout/cycle1"/>
    <dgm:cxn modelId="{CE7997A4-DDD2-4798-8793-E13EA1592B13}" srcId="{DB5FC2E5-F351-4B40-9C00-004A76247BBD}" destId="{32BD25BF-9DB9-4627-A493-E342DE2C01A5}" srcOrd="0" destOrd="0" parTransId="{FE87C199-13E0-4E8D-9666-3648FD38F802}" sibTransId="{9DDE0465-34C7-4C2B-97D8-DA5057962C94}"/>
    <dgm:cxn modelId="{568065AC-8C49-AE40-BBF2-E1B36D060E68}" type="presOf" srcId="{286B58E2-B6E5-DC4F-96D9-8201AA9FCBA7}" destId="{6DCB4408-2D2C-1B45-9752-6151271BD8EA}" srcOrd="0" destOrd="0" presId="urn:microsoft.com/office/officeart/2005/8/layout/cycle1"/>
    <dgm:cxn modelId="{E226BCC9-EBA2-BE4D-B072-8A7474C1FC60}" srcId="{DB5FC2E5-F351-4B40-9C00-004A76247BBD}" destId="{286B58E2-B6E5-DC4F-96D9-8201AA9FCBA7}" srcOrd="4" destOrd="0" parTransId="{CF21883E-55FA-454F-A85A-62DD3395D5FA}" sibTransId="{07CEF266-82C1-3442-AFF1-7A3DEC9058E5}"/>
    <dgm:cxn modelId="{E5C9ADCC-BD21-2940-87D4-2FD397B4D3FE}" type="presOf" srcId="{32BD25BF-9DB9-4627-A493-E342DE2C01A5}" destId="{13FCD9F2-9701-B54F-8098-FF3C5C16D3EE}" srcOrd="0" destOrd="0" presId="urn:microsoft.com/office/officeart/2005/8/layout/cycle1"/>
    <dgm:cxn modelId="{DAF8C4EB-792F-9348-9EB0-5E3CE4FF57EB}" type="presOf" srcId="{AC1C5AC5-C5F5-4ED5-9380-858E49655BB4}" destId="{0C5E4852-DADA-2D48-B4AE-F6DE657121BB}" srcOrd="0" destOrd="0" presId="urn:microsoft.com/office/officeart/2005/8/layout/cycle1"/>
    <dgm:cxn modelId="{8787E3ED-CD94-4D6C-AE88-689D1A37DBC8}" srcId="{DB5FC2E5-F351-4B40-9C00-004A76247BBD}" destId="{762834A3-BE8B-40C4-8BF7-EA423F361E87}" srcOrd="3" destOrd="0" parTransId="{5B8E6E21-F0FB-4ACE-988F-80FB41E9718C}" sibTransId="{AC1C5AC5-C5F5-4ED5-9380-858E49655BB4}"/>
    <dgm:cxn modelId="{220EE7A5-182C-094B-919F-420A35BC8D8D}" type="presParOf" srcId="{BC02695D-736C-7549-A562-04DD800DC8A4}" destId="{6B066287-38A7-A74C-BE6E-17A1FC2D5AFF}" srcOrd="0" destOrd="0" presId="urn:microsoft.com/office/officeart/2005/8/layout/cycle1"/>
    <dgm:cxn modelId="{232A2B4E-41B5-B841-A062-8528791052B0}" type="presParOf" srcId="{BC02695D-736C-7549-A562-04DD800DC8A4}" destId="{13FCD9F2-9701-B54F-8098-FF3C5C16D3EE}" srcOrd="1" destOrd="0" presId="urn:microsoft.com/office/officeart/2005/8/layout/cycle1"/>
    <dgm:cxn modelId="{4C3298EA-9914-B943-93E5-E12CC6DEA13B}" type="presParOf" srcId="{BC02695D-736C-7549-A562-04DD800DC8A4}" destId="{D5AB0170-81C4-FA4A-A38D-AD9E6585C8B9}" srcOrd="2" destOrd="0" presId="urn:microsoft.com/office/officeart/2005/8/layout/cycle1"/>
    <dgm:cxn modelId="{6EAC3ED8-D238-F848-BB1E-6B615B1F6208}" type="presParOf" srcId="{BC02695D-736C-7549-A562-04DD800DC8A4}" destId="{8D308E3E-69D8-0E4E-BE3C-97B58ACC5D14}" srcOrd="3" destOrd="0" presId="urn:microsoft.com/office/officeart/2005/8/layout/cycle1"/>
    <dgm:cxn modelId="{34403561-4456-EF4C-AFE4-794AE3E395C9}" type="presParOf" srcId="{BC02695D-736C-7549-A562-04DD800DC8A4}" destId="{66D00521-E649-B746-9844-C991AC2F1926}" srcOrd="4" destOrd="0" presId="urn:microsoft.com/office/officeart/2005/8/layout/cycle1"/>
    <dgm:cxn modelId="{CE623919-AEA8-0746-B504-B2D075765D6D}" type="presParOf" srcId="{BC02695D-736C-7549-A562-04DD800DC8A4}" destId="{C8274F5A-EA55-5B49-9A95-18BA46DFFBA6}" srcOrd="5" destOrd="0" presId="urn:microsoft.com/office/officeart/2005/8/layout/cycle1"/>
    <dgm:cxn modelId="{40927FF8-D909-404B-995A-D71FB0D32272}" type="presParOf" srcId="{BC02695D-736C-7549-A562-04DD800DC8A4}" destId="{2C0F3135-6977-8046-ABDA-976056AC230D}" srcOrd="6" destOrd="0" presId="urn:microsoft.com/office/officeart/2005/8/layout/cycle1"/>
    <dgm:cxn modelId="{30008D17-39AA-5146-A7CB-98B5DAF928D5}" type="presParOf" srcId="{BC02695D-736C-7549-A562-04DD800DC8A4}" destId="{DE40542A-B576-274D-AA20-74A1503C9875}" srcOrd="7" destOrd="0" presId="urn:microsoft.com/office/officeart/2005/8/layout/cycle1"/>
    <dgm:cxn modelId="{4FF6F45F-3B77-9E46-8053-348DD69E040B}" type="presParOf" srcId="{BC02695D-736C-7549-A562-04DD800DC8A4}" destId="{1C718F28-DB3E-164D-A822-62F71B011600}" srcOrd="8" destOrd="0" presId="urn:microsoft.com/office/officeart/2005/8/layout/cycle1"/>
    <dgm:cxn modelId="{DA441D9A-5C86-0F4D-B535-EC8DA0384201}" type="presParOf" srcId="{BC02695D-736C-7549-A562-04DD800DC8A4}" destId="{514E4E99-349A-6A4C-8E5E-9E75026C90C8}" srcOrd="9" destOrd="0" presId="urn:microsoft.com/office/officeart/2005/8/layout/cycle1"/>
    <dgm:cxn modelId="{64B6DA3C-D31A-B345-A5AE-7D1A67D4962B}" type="presParOf" srcId="{BC02695D-736C-7549-A562-04DD800DC8A4}" destId="{B4B332A3-9C57-C94C-9165-4AC6D493DFF1}" srcOrd="10" destOrd="0" presId="urn:microsoft.com/office/officeart/2005/8/layout/cycle1"/>
    <dgm:cxn modelId="{58146C64-A591-8F45-8002-85292E228BF7}" type="presParOf" srcId="{BC02695D-736C-7549-A562-04DD800DC8A4}" destId="{0C5E4852-DADA-2D48-B4AE-F6DE657121BB}" srcOrd="11" destOrd="0" presId="urn:microsoft.com/office/officeart/2005/8/layout/cycle1"/>
    <dgm:cxn modelId="{718BDAF8-D825-5241-8D17-06EDA6627165}" type="presParOf" srcId="{BC02695D-736C-7549-A562-04DD800DC8A4}" destId="{4B2EF84F-D1BB-3C4B-A23D-86369D75D2B9}" srcOrd="12" destOrd="0" presId="urn:microsoft.com/office/officeart/2005/8/layout/cycle1"/>
    <dgm:cxn modelId="{CD4463B2-B82C-B34F-84AC-BF348ECFA978}" type="presParOf" srcId="{BC02695D-736C-7549-A562-04DD800DC8A4}" destId="{6DCB4408-2D2C-1B45-9752-6151271BD8EA}" srcOrd="13" destOrd="0" presId="urn:microsoft.com/office/officeart/2005/8/layout/cycle1"/>
    <dgm:cxn modelId="{89F6B14E-318A-5142-A60F-A4072ED68B04}" type="presParOf" srcId="{BC02695D-736C-7549-A562-04DD800DC8A4}" destId="{4187FAD6-DF78-CF40-B4B5-39E385DEBBE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838B8-0A67-439C-B4A3-3A711E072E33}" type="doc">
      <dgm:prSet loTypeId="urn:microsoft.com/office/officeart/2005/8/layout/vList2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B973021-61A9-4B20-B027-F53637B26350}">
      <dgm:prSet custT="1"/>
      <dgm:spPr/>
      <dgm:t>
        <a:bodyPr/>
        <a:lstStyle/>
        <a:p>
          <a:r>
            <a:rPr lang="en-US" sz="2400" dirty="0"/>
            <a:t>Build a tune of multiple parameters and compare it to existent solutions</a:t>
          </a:r>
        </a:p>
      </dgm:t>
    </dgm:pt>
    <dgm:pt modelId="{DFA942CD-7954-4F64-9D6D-744BC7C36F83}" type="parTrans" cxnId="{4AE4334E-C6ED-498C-AA6B-421DECED7099}">
      <dgm:prSet/>
      <dgm:spPr/>
      <dgm:t>
        <a:bodyPr/>
        <a:lstStyle/>
        <a:p>
          <a:endParaRPr lang="en-US"/>
        </a:p>
      </dgm:t>
    </dgm:pt>
    <dgm:pt modelId="{C8A18271-3453-400E-BB1D-593FF9709B83}" type="sibTrans" cxnId="{4AE4334E-C6ED-498C-AA6B-421DECED7099}">
      <dgm:prSet phldrT="1" phldr="0"/>
      <dgm:spPr/>
    </dgm:pt>
    <dgm:pt modelId="{E06E9596-D29C-4345-A4F8-D1714C280510}">
      <dgm:prSet custT="1"/>
      <dgm:spPr/>
      <dgm:t>
        <a:bodyPr/>
        <a:lstStyle/>
        <a:p>
          <a:r>
            <a:rPr lang="en-US" sz="2400"/>
            <a:t>Optimize parametrs of the gussian process</a:t>
          </a:r>
        </a:p>
      </dgm:t>
    </dgm:pt>
    <dgm:pt modelId="{5DD69B7C-9962-4A00-A4C9-A52B9773FD3D}" type="parTrans" cxnId="{17FF6C26-EEF9-41E8-9D84-107FAF742BF2}">
      <dgm:prSet/>
      <dgm:spPr/>
      <dgm:t>
        <a:bodyPr/>
        <a:lstStyle/>
        <a:p>
          <a:endParaRPr lang="en-US"/>
        </a:p>
      </dgm:t>
    </dgm:pt>
    <dgm:pt modelId="{B7D6C83E-8786-43D5-8F6D-36E5AA938C5F}" type="sibTrans" cxnId="{17FF6C26-EEF9-41E8-9D84-107FAF742BF2}">
      <dgm:prSet phldrT="2" phldr="0"/>
      <dgm:spPr/>
    </dgm:pt>
    <dgm:pt modelId="{CE4E6F2E-749B-4641-9C3B-F2C6B1D81424}">
      <dgm:prSet custT="1"/>
      <dgm:spPr/>
      <dgm:t>
        <a:bodyPr/>
        <a:lstStyle/>
        <a:p>
          <a:r>
            <a:rPr lang="en-US" sz="2400" dirty="0"/>
            <a:t>Try different metrics for achieving better compliance with experiment among all bins</a:t>
          </a:r>
        </a:p>
      </dgm:t>
    </dgm:pt>
    <dgm:pt modelId="{34B661BD-7B0F-483B-B05E-81FB307E57C0}" type="parTrans" cxnId="{6F68239C-E996-4DFA-B52B-63A5D8260D62}">
      <dgm:prSet/>
      <dgm:spPr/>
      <dgm:t>
        <a:bodyPr/>
        <a:lstStyle/>
        <a:p>
          <a:endParaRPr lang="en-US"/>
        </a:p>
      </dgm:t>
    </dgm:pt>
    <dgm:pt modelId="{D3ADBFAF-D30A-4DCC-8BCE-133208DC5CB7}" type="sibTrans" cxnId="{6F68239C-E996-4DFA-B52B-63A5D8260D62}">
      <dgm:prSet phldrT="3" phldr="0"/>
      <dgm:spPr/>
    </dgm:pt>
    <dgm:pt modelId="{D224F201-1CE1-4A22-8DEC-256DED8239BE}">
      <dgm:prSet custT="1"/>
      <dgm:spPr/>
      <dgm:t>
        <a:bodyPr/>
        <a:lstStyle/>
        <a:p>
          <a:r>
            <a:rPr lang="en-US" sz="2400" dirty="0"/>
            <a:t>Estimate systematics errors of the method</a:t>
          </a:r>
        </a:p>
      </dgm:t>
    </dgm:pt>
    <dgm:pt modelId="{AE1C3AED-5E83-4016-80E8-36F060D10586}" type="parTrans" cxnId="{5BC26456-215F-4ABB-A203-3A5BF0D676E6}">
      <dgm:prSet/>
      <dgm:spPr/>
      <dgm:t>
        <a:bodyPr/>
        <a:lstStyle/>
        <a:p>
          <a:endParaRPr lang="en-US"/>
        </a:p>
      </dgm:t>
    </dgm:pt>
    <dgm:pt modelId="{ABEC064F-AF1A-4FFE-8EB8-1787D75C1D29}" type="sibTrans" cxnId="{5BC26456-215F-4ABB-A203-3A5BF0D676E6}">
      <dgm:prSet phldrT="4" phldr="0"/>
      <dgm:spPr/>
    </dgm:pt>
    <dgm:pt modelId="{2F61D218-6036-B845-9BCE-0030C5A1176B}" type="pres">
      <dgm:prSet presAssocID="{CD4838B8-0A67-439C-B4A3-3A711E072E33}" presName="linear" presStyleCnt="0">
        <dgm:presLayoutVars>
          <dgm:animLvl val="lvl"/>
          <dgm:resizeHandles val="exact"/>
        </dgm:presLayoutVars>
      </dgm:prSet>
      <dgm:spPr/>
    </dgm:pt>
    <dgm:pt modelId="{5DC98E60-A1DC-5C4A-9008-6EA806EB29BE}" type="pres">
      <dgm:prSet presAssocID="{DB973021-61A9-4B20-B027-F53637B2635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1569D2-0F1E-9848-8083-B5EBB5A8E691}" type="pres">
      <dgm:prSet presAssocID="{C8A18271-3453-400E-BB1D-593FF9709B83}" presName="spacer" presStyleCnt="0"/>
      <dgm:spPr/>
    </dgm:pt>
    <dgm:pt modelId="{DE22DCE2-7491-6C42-B956-FBF00A3CF029}" type="pres">
      <dgm:prSet presAssocID="{E06E9596-D29C-4345-A4F8-D1714C2805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7A3DD42-469D-E74F-9927-DD7CCFCBF30D}" type="pres">
      <dgm:prSet presAssocID="{B7D6C83E-8786-43D5-8F6D-36E5AA938C5F}" presName="spacer" presStyleCnt="0"/>
      <dgm:spPr/>
    </dgm:pt>
    <dgm:pt modelId="{A1090338-FC06-C74D-A23C-57F1EAEEDAE8}" type="pres">
      <dgm:prSet presAssocID="{CE4E6F2E-749B-4641-9C3B-F2C6B1D814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EA4AD3F-AB54-1743-B868-DB55B4DE4536}" type="pres">
      <dgm:prSet presAssocID="{D3ADBFAF-D30A-4DCC-8BCE-133208DC5CB7}" presName="spacer" presStyleCnt="0"/>
      <dgm:spPr/>
    </dgm:pt>
    <dgm:pt modelId="{12E557BE-7618-F44E-BEC1-4548092B5E0A}" type="pres">
      <dgm:prSet presAssocID="{D224F201-1CE1-4A22-8DEC-256DED8239B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7FF6C26-EEF9-41E8-9D84-107FAF742BF2}" srcId="{CD4838B8-0A67-439C-B4A3-3A711E072E33}" destId="{E06E9596-D29C-4345-A4F8-D1714C280510}" srcOrd="1" destOrd="0" parTransId="{5DD69B7C-9962-4A00-A4C9-A52B9773FD3D}" sibTransId="{B7D6C83E-8786-43D5-8F6D-36E5AA938C5F}"/>
    <dgm:cxn modelId="{12AB6D31-1625-4B47-AE2C-0E52C3881A4E}" type="presOf" srcId="{CD4838B8-0A67-439C-B4A3-3A711E072E33}" destId="{2F61D218-6036-B845-9BCE-0030C5A1176B}" srcOrd="0" destOrd="0" presId="urn:microsoft.com/office/officeart/2005/8/layout/vList2"/>
    <dgm:cxn modelId="{CA858F3D-D1C7-8F42-A266-F5027B898984}" type="presOf" srcId="{D224F201-1CE1-4A22-8DEC-256DED8239BE}" destId="{12E557BE-7618-F44E-BEC1-4548092B5E0A}" srcOrd="0" destOrd="0" presId="urn:microsoft.com/office/officeart/2005/8/layout/vList2"/>
    <dgm:cxn modelId="{4AE4334E-C6ED-498C-AA6B-421DECED7099}" srcId="{CD4838B8-0A67-439C-B4A3-3A711E072E33}" destId="{DB973021-61A9-4B20-B027-F53637B26350}" srcOrd="0" destOrd="0" parTransId="{DFA942CD-7954-4F64-9D6D-744BC7C36F83}" sibTransId="{C8A18271-3453-400E-BB1D-593FF9709B83}"/>
    <dgm:cxn modelId="{5BC26456-215F-4ABB-A203-3A5BF0D676E6}" srcId="{CD4838B8-0A67-439C-B4A3-3A711E072E33}" destId="{D224F201-1CE1-4A22-8DEC-256DED8239BE}" srcOrd="3" destOrd="0" parTransId="{AE1C3AED-5E83-4016-80E8-36F060D10586}" sibTransId="{ABEC064F-AF1A-4FFE-8EB8-1787D75C1D29}"/>
    <dgm:cxn modelId="{EA965862-DD3F-9040-803E-06FE751CF121}" type="presOf" srcId="{DB973021-61A9-4B20-B027-F53637B26350}" destId="{5DC98E60-A1DC-5C4A-9008-6EA806EB29BE}" srcOrd="0" destOrd="0" presId="urn:microsoft.com/office/officeart/2005/8/layout/vList2"/>
    <dgm:cxn modelId="{6F68239C-E996-4DFA-B52B-63A5D8260D62}" srcId="{CD4838B8-0A67-439C-B4A3-3A711E072E33}" destId="{CE4E6F2E-749B-4641-9C3B-F2C6B1D81424}" srcOrd="2" destOrd="0" parTransId="{34B661BD-7B0F-483B-B05E-81FB307E57C0}" sibTransId="{D3ADBFAF-D30A-4DCC-8BCE-133208DC5CB7}"/>
    <dgm:cxn modelId="{66B204BE-7AED-B649-9869-306B03D89207}" type="presOf" srcId="{CE4E6F2E-749B-4641-9C3B-F2C6B1D81424}" destId="{A1090338-FC06-C74D-A23C-57F1EAEEDAE8}" srcOrd="0" destOrd="0" presId="urn:microsoft.com/office/officeart/2005/8/layout/vList2"/>
    <dgm:cxn modelId="{1E7E10D8-0DD1-7F4C-9BDC-A1E2E30E2178}" type="presOf" srcId="{E06E9596-D29C-4345-A4F8-D1714C280510}" destId="{DE22DCE2-7491-6C42-B956-FBF00A3CF029}" srcOrd="0" destOrd="0" presId="urn:microsoft.com/office/officeart/2005/8/layout/vList2"/>
    <dgm:cxn modelId="{640E14C4-DF04-AE43-B71F-3C5678726FCA}" type="presParOf" srcId="{2F61D218-6036-B845-9BCE-0030C5A1176B}" destId="{5DC98E60-A1DC-5C4A-9008-6EA806EB29BE}" srcOrd="0" destOrd="0" presId="urn:microsoft.com/office/officeart/2005/8/layout/vList2"/>
    <dgm:cxn modelId="{36299584-BA71-5C40-8898-6F09A5715A51}" type="presParOf" srcId="{2F61D218-6036-B845-9BCE-0030C5A1176B}" destId="{7B1569D2-0F1E-9848-8083-B5EBB5A8E691}" srcOrd="1" destOrd="0" presId="urn:microsoft.com/office/officeart/2005/8/layout/vList2"/>
    <dgm:cxn modelId="{3DD0F03C-41A1-9541-992B-DD9E29C123FE}" type="presParOf" srcId="{2F61D218-6036-B845-9BCE-0030C5A1176B}" destId="{DE22DCE2-7491-6C42-B956-FBF00A3CF029}" srcOrd="2" destOrd="0" presId="urn:microsoft.com/office/officeart/2005/8/layout/vList2"/>
    <dgm:cxn modelId="{84AA26B4-6895-E64D-9359-0FE686D196CE}" type="presParOf" srcId="{2F61D218-6036-B845-9BCE-0030C5A1176B}" destId="{97A3DD42-469D-E74F-9927-DD7CCFCBF30D}" srcOrd="3" destOrd="0" presId="urn:microsoft.com/office/officeart/2005/8/layout/vList2"/>
    <dgm:cxn modelId="{5EBA6CC0-D37D-BF4C-9DF1-866CF77FEC2A}" type="presParOf" srcId="{2F61D218-6036-B845-9BCE-0030C5A1176B}" destId="{A1090338-FC06-C74D-A23C-57F1EAEEDAE8}" srcOrd="4" destOrd="0" presId="urn:microsoft.com/office/officeart/2005/8/layout/vList2"/>
    <dgm:cxn modelId="{8A08B4F5-EF25-E248-9592-2984C285CF48}" type="presParOf" srcId="{2F61D218-6036-B845-9BCE-0030C5A1176B}" destId="{AEA4AD3F-AB54-1743-B868-DB55B4DE4536}" srcOrd="5" destOrd="0" presId="urn:microsoft.com/office/officeart/2005/8/layout/vList2"/>
    <dgm:cxn modelId="{6342F42C-F1D3-5945-B86E-ADC67BE99788}" type="presParOf" srcId="{2F61D218-6036-B845-9BCE-0030C5A1176B}" destId="{12E557BE-7618-F44E-BEC1-4548092B5E0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CD9F2-9701-B54F-8098-FF3C5C16D3EE}">
      <dsp:nvSpPr>
        <dsp:cNvPr id="0" name=""/>
        <dsp:cNvSpPr/>
      </dsp:nvSpPr>
      <dsp:spPr>
        <a:xfrm>
          <a:off x="4617056" y="42963"/>
          <a:ext cx="1478257" cy="147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Evaluate </a:t>
          </a:r>
          <a:r>
            <a:rPr lang="en-GB" sz="2400" b="1" kern="1200">
              <a:solidFill>
                <a:srgbClr val="FF0000"/>
              </a:solidFill>
            </a:rPr>
            <a:t>OF</a:t>
          </a:r>
          <a:r>
            <a:rPr lang="en-GB" sz="2400" kern="1200"/>
            <a:t> at a given point</a:t>
          </a:r>
          <a:endParaRPr lang="en-US" sz="2400" kern="1200"/>
        </a:p>
      </dsp:txBody>
      <dsp:txXfrm>
        <a:off x="4617056" y="42963"/>
        <a:ext cx="1478257" cy="1478257"/>
      </dsp:txXfrm>
    </dsp:sp>
    <dsp:sp modelId="{D5AB0170-81C4-FA4A-A38D-AD9E6585C8B9}">
      <dsp:nvSpPr>
        <dsp:cNvPr id="0" name=""/>
        <dsp:cNvSpPr/>
      </dsp:nvSpPr>
      <dsp:spPr>
        <a:xfrm>
          <a:off x="1141268" y="391"/>
          <a:ext cx="5540386" cy="5540386"/>
        </a:xfrm>
        <a:prstGeom prst="circularArrow">
          <a:avLst>
            <a:gd name="adj1" fmla="val 5203"/>
            <a:gd name="adj2" fmla="val 336112"/>
            <a:gd name="adj3" fmla="val 21292431"/>
            <a:gd name="adj4" fmla="val 19766949"/>
            <a:gd name="adj5" fmla="val 60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D00521-E649-B746-9844-C991AC2F1926}">
      <dsp:nvSpPr>
        <dsp:cNvPr id="0" name=""/>
        <dsp:cNvSpPr/>
      </dsp:nvSpPr>
      <dsp:spPr>
        <a:xfrm>
          <a:off x="5509945" y="2790992"/>
          <a:ext cx="1478257" cy="147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Build </a:t>
          </a:r>
          <a:r>
            <a:rPr lang="en-US" sz="2400" b="1" kern="1200">
              <a:solidFill>
                <a:srgbClr val="FF0000"/>
              </a:solidFill>
            </a:rPr>
            <a:t>SM</a:t>
          </a:r>
        </a:p>
      </dsp:txBody>
      <dsp:txXfrm>
        <a:off x="5509945" y="2790992"/>
        <a:ext cx="1478257" cy="1478257"/>
      </dsp:txXfrm>
    </dsp:sp>
    <dsp:sp modelId="{C8274F5A-EA55-5B49-9A95-18BA46DFFBA6}">
      <dsp:nvSpPr>
        <dsp:cNvPr id="0" name=""/>
        <dsp:cNvSpPr/>
      </dsp:nvSpPr>
      <dsp:spPr>
        <a:xfrm>
          <a:off x="1141268" y="391"/>
          <a:ext cx="5540386" cy="5540386"/>
        </a:xfrm>
        <a:prstGeom prst="circularArrow">
          <a:avLst>
            <a:gd name="adj1" fmla="val 5203"/>
            <a:gd name="adj2" fmla="val 336112"/>
            <a:gd name="adj3" fmla="val 4013858"/>
            <a:gd name="adj4" fmla="val 2254204"/>
            <a:gd name="adj5" fmla="val 60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40542A-B576-274D-AA20-74A1503C9875}">
      <dsp:nvSpPr>
        <dsp:cNvPr id="0" name=""/>
        <dsp:cNvSpPr/>
      </dsp:nvSpPr>
      <dsp:spPr>
        <a:xfrm>
          <a:off x="3172332" y="4489367"/>
          <a:ext cx="1478257" cy="147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Calculate </a:t>
          </a:r>
          <a:r>
            <a:rPr lang="en-US" sz="2400" b="1" kern="1200">
              <a:solidFill>
                <a:srgbClr val="FF0000"/>
              </a:solidFill>
            </a:rPr>
            <a:t>AF</a:t>
          </a:r>
        </a:p>
      </dsp:txBody>
      <dsp:txXfrm>
        <a:off x="3172332" y="4489367"/>
        <a:ext cx="1478257" cy="1478257"/>
      </dsp:txXfrm>
    </dsp:sp>
    <dsp:sp modelId="{1C718F28-DB3E-164D-A822-62F71B011600}">
      <dsp:nvSpPr>
        <dsp:cNvPr id="0" name=""/>
        <dsp:cNvSpPr/>
      </dsp:nvSpPr>
      <dsp:spPr>
        <a:xfrm>
          <a:off x="1141268" y="391"/>
          <a:ext cx="5540386" cy="5540386"/>
        </a:xfrm>
        <a:prstGeom prst="circularArrow">
          <a:avLst>
            <a:gd name="adj1" fmla="val 5203"/>
            <a:gd name="adj2" fmla="val 336112"/>
            <a:gd name="adj3" fmla="val 8209684"/>
            <a:gd name="adj4" fmla="val 6450030"/>
            <a:gd name="adj5" fmla="val 60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B332A3-9C57-C94C-9165-4AC6D493DFF1}">
      <dsp:nvSpPr>
        <dsp:cNvPr id="0" name=""/>
        <dsp:cNvSpPr/>
      </dsp:nvSpPr>
      <dsp:spPr>
        <a:xfrm>
          <a:off x="834719" y="2790992"/>
          <a:ext cx="1478257" cy="147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Minimize </a:t>
          </a:r>
          <a:r>
            <a:rPr lang="en-US" sz="2400" b="1" kern="1200">
              <a:solidFill>
                <a:srgbClr val="FF0000"/>
              </a:solidFill>
            </a:rPr>
            <a:t>AF</a:t>
          </a:r>
        </a:p>
      </dsp:txBody>
      <dsp:txXfrm>
        <a:off x="834719" y="2790992"/>
        <a:ext cx="1478257" cy="1478257"/>
      </dsp:txXfrm>
    </dsp:sp>
    <dsp:sp modelId="{0C5E4852-DADA-2D48-B4AE-F6DE657121BB}">
      <dsp:nvSpPr>
        <dsp:cNvPr id="0" name=""/>
        <dsp:cNvSpPr/>
      </dsp:nvSpPr>
      <dsp:spPr>
        <a:xfrm>
          <a:off x="1141268" y="391"/>
          <a:ext cx="5540386" cy="5540386"/>
        </a:xfrm>
        <a:prstGeom prst="circularArrow">
          <a:avLst>
            <a:gd name="adj1" fmla="val 5203"/>
            <a:gd name="adj2" fmla="val 336112"/>
            <a:gd name="adj3" fmla="val 12296939"/>
            <a:gd name="adj4" fmla="val 10771456"/>
            <a:gd name="adj5" fmla="val 60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CB4408-2D2C-1B45-9752-6151271BD8EA}">
      <dsp:nvSpPr>
        <dsp:cNvPr id="0" name=""/>
        <dsp:cNvSpPr/>
      </dsp:nvSpPr>
      <dsp:spPr>
        <a:xfrm>
          <a:off x="1727608" y="42963"/>
          <a:ext cx="1478257" cy="147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Get new point to evaluate </a:t>
          </a:r>
          <a:r>
            <a:rPr lang="en-US" sz="2400" b="1" kern="1200">
              <a:solidFill>
                <a:srgbClr val="FF0000"/>
              </a:solidFill>
            </a:rPr>
            <a:t>OF</a:t>
          </a:r>
          <a:endParaRPr lang="en-GB" sz="2400" b="1" kern="1200">
            <a:solidFill>
              <a:srgbClr val="FF0000"/>
            </a:solidFill>
          </a:endParaRPr>
        </a:p>
      </dsp:txBody>
      <dsp:txXfrm>
        <a:off x="1727608" y="42963"/>
        <a:ext cx="1478257" cy="1478257"/>
      </dsp:txXfrm>
    </dsp:sp>
    <dsp:sp modelId="{4187FAD6-DF78-CF40-B4B5-39E385DEBBEE}">
      <dsp:nvSpPr>
        <dsp:cNvPr id="0" name=""/>
        <dsp:cNvSpPr/>
      </dsp:nvSpPr>
      <dsp:spPr>
        <a:xfrm>
          <a:off x="1141268" y="391"/>
          <a:ext cx="5540386" cy="5540386"/>
        </a:xfrm>
        <a:prstGeom prst="circularArrow">
          <a:avLst>
            <a:gd name="adj1" fmla="val 5203"/>
            <a:gd name="adj2" fmla="val 336112"/>
            <a:gd name="adj3" fmla="val 16864849"/>
            <a:gd name="adj4" fmla="val 15199039"/>
            <a:gd name="adj5" fmla="val 60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98E60-A1DC-5C4A-9008-6EA806EB29BE}">
      <dsp:nvSpPr>
        <dsp:cNvPr id="0" name=""/>
        <dsp:cNvSpPr/>
      </dsp:nvSpPr>
      <dsp:spPr>
        <a:xfrm>
          <a:off x="0" y="35922"/>
          <a:ext cx="11029950" cy="97344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 a tune of multiple parameters and compare it to existent solutions</a:t>
          </a:r>
        </a:p>
      </dsp:txBody>
      <dsp:txXfrm>
        <a:off x="47519" y="83441"/>
        <a:ext cx="10934912" cy="878402"/>
      </dsp:txXfrm>
    </dsp:sp>
    <dsp:sp modelId="{DE22DCE2-7491-6C42-B956-FBF00A3CF029}">
      <dsp:nvSpPr>
        <dsp:cNvPr id="0" name=""/>
        <dsp:cNvSpPr/>
      </dsp:nvSpPr>
      <dsp:spPr>
        <a:xfrm>
          <a:off x="0" y="1159122"/>
          <a:ext cx="11029950" cy="973440"/>
        </a:xfrm>
        <a:prstGeom prst="roundRect">
          <a:avLst/>
        </a:prstGeom>
        <a:solidFill>
          <a:schemeClr val="accent1">
            <a:shade val="80000"/>
            <a:hueOff val="173207"/>
            <a:satOff val="-18466"/>
            <a:lumOff val="146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Optimize parametrs of the gussian process</a:t>
          </a:r>
        </a:p>
      </dsp:txBody>
      <dsp:txXfrm>
        <a:off x="47519" y="1206641"/>
        <a:ext cx="10934912" cy="878402"/>
      </dsp:txXfrm>
    </dsp:sp>
    <dsp:sp modelId="{A1090338-FC06-C74D-A23C-57F1EAEEDAE8}">
      <dsp:nvSpPr>
        <dsp:cNvPr id="0" name=""/>
        <dsp:cNvSpPr/>
      </dsp:nvSpPr>
      <dsp:spPr>
        <a:xfrm>
          <a:off x="0" y="2282322"/>
          <a:ext cx="11029950" cy="973440"/>
        </a:xfrm>
        <a:prstGeom prst="roundRect">
          <a:avLst/>
        </a:prstGeom>
        <a:solidFill>
          <a:schemeClr val="accent1">
            <a:shade val="80000"/>
            <a:hueOff val="346415"/>
            <a:satOff val="-36931"/>
            <a:lumOff val="2930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Try different metrics for achieving better compliance with experiment among all bins</a:t>
          </a:r>
        </a:p>
      </dsp:txBody>
      <dsp:txXfrm>
        <a:off x="47519" y="2329841"/>
        <a:ext cx="10934912" cy="878402"/>
      </dsp:txXfrm>
    </dsp:sp>
    <dsp:sp modelId="{12E557BE-7618-F44E-BEC1-4548092B5E0A}">
      <dsp:nvSpPr>
        <dsp:cNvPr id="0" name=""/>
        <dsp:cNvSpPr/>
      </dsp:nvSpPr>
      <dsp:spPr>
        <a:xfrm>
          <a:off x="0" y="3405522"/>
          <a:ext cx="11029950" cy="973440"/>
        </a:xfrm>
        <a:prstGeom prst="roundRect">
          <a:avLst/>
        </a:prstGeom>
        <a:solidFill>
          <a:schemeClr val="accent1">
            <a:shade val="80000"/>
            <a:hueOff val="519622"/>
            <a:satOff val="-55397"/>
            <a:lumOff val="4395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Estimate systematics errors of the method</a:t>
          </a:r>
        </a:p>
      </dsp:txBody>
      <dsp:txXfrm>
        <a:off x="47519" y="3453041"/>
        <a:ext cx="10934912" cy="878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8EAB4-BC19-1346-BEA3-408C139545A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13DF7-9C7D-BF46-94BE-4039E783726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645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3DF7-9C7D-BF46-94BE-4039E7837261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0021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3DF7-9C7D-BF46-94BE-4039E7837261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8873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На этом слайде показано как определяется ядро и среднее для расчёта апостериорной вероятности в данном случае взято распространённое гауссово ядро и среднее константа. В целом ядром может быть любая функция, со следующими свойствам: близкие точки сильнее скоррелированы, функция положительно </a:t>
            </a:r>
            <a:r>
              <a:rPr lang="ru-RU" err="1"/>
              <a:t>полуопрделена</a:t>
            </a:r>
            <a:r>
              <a:rPr lang="ru-RU"/>
              <a:t>. Так как ядра и среднее содержат </a:t>
            </a:r>
            <a:r>
              <a:rPr lang="ru-RU" err="1"/>
              <a:t>гиперпараметры</a:t>
            </a:r>
            <a:r>
              <a:rPr lang="ru-RU"/>
              <a:t>, то их нужно как-то оценить. Для этого можно воспользоваться одним из трёх методов: максимизацией правдоподобия, максимизацией апостериорного распределения или полным байесовским подходом, в котором вычисляется апостериорное распределение рассматриваемой функции.</a:t>
            </a:r>
            <a:r>
              <a:rPr lang="en-US"/>
              <a:t> </a:t>
            </a:r>
            <a:r>
              <a:rPr lang="ru-RU"/>
              <a:t>Самое главное, что данные функции по </a:t>
            </a:r>
            <a:r>
              <a:rPr lang="ru-RU" err="1"/>
              <a:t>гиперпараметрам</a:t>
            </a:r>
            <a:r>
              <a:rPr lang="ru-RU"/>
              <a:t> относительно дёшевы в оптимизации и могут быть оптимизированы путём градиентных методов.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C8453-BE53-1C44-96BF-6843F9BF1849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34954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3DF7-9C7D-BF46-94BE-4039E7837261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4278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3DF7-9C7D-BF46-94BE-4039E7837261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2060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6558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5276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47573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48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1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34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41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58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11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57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DF5E60-9974-AC48-9591-99C2BB44B7CF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60138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119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87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62726E-379B-B349-9EED-81ED093FA806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6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9867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558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9231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5604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34465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58269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016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2123271-BB76-7D4E-B281-7B72873CBD5C}" type="datetimeFigureOut">
              <a:rPr lang="en-RU" smtClean="0"/>
              <a:t>19.10.2023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2F3B1BB-5739-CA47-AC49-51876F165601}" type="slidenum">
              <a:rPr lang="en-RU" smtClean="0"/>
              <a:t>‹#›</a:t>
            </a:fld>
            <a:endParaRPr lang="en-RU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469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2392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10033" TargetMode="External"/><Relationship Id="rId2" Type="http://schemas.openxmlformats.org/officeDocument/2006/relationships/hyperlink" Target="https://arxiv.org/abs/1807.02811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cikit-learn.org/stable" TargetMode="External"/><Relationship Id="rId5" Type="http://schemas.openxmlformats.org/officeDocument/2006/relationships/hyperlink" Target="https://arxiv.org/pdf/hep-ex/0510009.pdf" TargetMode="External"/><Relationship Id="rId4" Type="http://schemas.openxmlformats.org/officeDocument/2006/relationships/hyperlink" Target="https://arxiv.org/abs/1505.0296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883F11E-ECB3-4046-A121-A45C6FF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C3F98-289F-42E7-DFDA-5CB59EE09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370517"/>
            <a:ext cx="5708356" cy="1982571"/>
          </a:xfrm>
        </p:spPr>
        <p:txBody>
          <a:bodyPr>
            <a:normAutofit/>
          </a:bodyPr>
          <a:lstStyle/>
          <a:p>
            <a:r>
              <a:rPr lang="en-RU" sz="3200" dirty="0"/>
              <a:t>PYTHIA event generator tuning using </a:t>
            </a:r>
            <a:r>
              <a:rPr lang="en-GB" sz="3200" dirty="0"/>
              <a:t>Bayesian optimization</a:t>
            </a:r>
            <a:endParaRPr lang="en-RU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CE280-5536-1FD9-B462-3CC1D9E30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2" y="4281678"/>
            <a:ext cx="5511418" cy="1647733"/>
          </a:xfrm>
        </p:spPr>
        <p:txBody>
          <a:bodyPr>
            <a:normAutofit/>
          </a:bodyPr>
          <a:lstStyle/>
          <a:p>
            <a:r>
              <a:rPr lang="en-RU" sz="2400" dirty="0">
                <a:solidFill>
                  <a:schemeClr val="tx1"/>
                </a:solidFill>
              </a:rPr>
              <a:t>Artyom Gromov MIPT</a:t>
            </a:r>
          </a:p>
          <a:p>
            <a:r>
              <a:rPr lang="en-RU" sz="2400" dirty="0">
                <a:solidFill>
                  <a:schemeClr val="tx1"/>
                </a:solidFill>
              </a:rPr>
              <a:t>Scientific Adviser Fedor Ratnikov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CF77191-9839-40D9-B04E-85DF01BB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05279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F007B11-F4C3-4A9E-AAA8-D52C8C1A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306" y="457200"/>
            <a:ext cx="305279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71D0F6C-C993-4E97-A103-9448E35FE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0938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B28B346-1639-4F05-9EBC-808A9DC6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F2CF74-C3A3-47F1-5749-6397C900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546" y="1681367"/>
            <a:ext cx="3722454" cy="375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21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3267BCDE-B83E-46AE-9302-3D2264D1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FF1767-2BDA-FFF6-8203-30D9A38A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10875" y="643364"/>
            <a:ext cx="5358751" cy="3465902"/>
          </a:xfrm>
          <a:prstGeom prst="rect">
            <a:avLst/>
          </a:prstGeom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979CA6C-A863-4BB7-AAB0-A6D5A0B79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5936922"/>
            <a:chOff x="446534" y="453643"/>
            <a:chExt cx="11298933" cy="593692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562FCA5-239E-4EB3-B5F9-79E69C392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199467"/>
              <a:ext cx="7501436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76C8991-7AB5-4CCC-BF29-123323757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36026B2-32FF-45F4-85B2-98CC168BD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7DA6C0C-2767-4C21-BCCF-5062AAC2B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D39098-19D1-032F-4B9D-31E9ABF0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126" y="4974419"/>
            <a:ext cx="5852470" cy="634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Default tunes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00F69-F672-E772-EDBF-A0E83DC5D4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7466" y="1195990"/>
            <a:ext cx="3751097" cy="238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391EC-D125-DDF7-2256-EC7E21E443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7466" y="4028891"/>
            <a:ext cx="3751097" cy="238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1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2C8F-EC8F-C853-50FA-AD589E8D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Switches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3DF8A-B5A2-B0A5-281F-35D56472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192" y="2155441"/>
            <a:ext cx="7193060" cy="4306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E505DE-65FE-54B4-7E18-98D98ACFC807}"/>
              </a:ext>
            </a:extLst>
          </p:cNvPr>
          <p:cNvSpPr txBox="1"/>
          <p:nvPr/>
        </p:nvSpPr>
        <p:spPr>
          <a:xfrm>
            <a:off x="8090704" y="3245390"/>
            <a:ext cx="3520104" cy="2126516"/>
          </a:xfrm>
          <a:prstGeom prst="roundRect">
            <a:avLst>
              <a:gd name="adj" fmla="val 14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2400" dirty="0"/>
              <a:t>The best results acheved with all switches set on their default positions which corresponds to monach tune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99575-3E48-2F48-4DE6-5079773F6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4"/>
          <a:stretch/>
        </p:blipFill>
        <p:spPr>
          <a:xfrm rot="5400000">
            <a:off x="5040967" y="5964969"/>
            <a:ext cx="242757" cy="83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4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83F11E-ECB3-4046-A121-A45C6FF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AB452-CF6E-82BA-4017-F5A8477D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723899"/>
            <a:ext cx="5843014" cy="63189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Parameters importance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F77191-9839-40D9-B04E-85DF01BB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05279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007B11-F4C3-4A9E-AAA8-D52C8C1A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306" y="457200"/>
            <a:ext cx="305279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1D0F6C-C993-4E97-A103-9448E35FE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0938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8B346-1639-4F05-9EBC-808A9DC6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038B5-FBB9-2B9A-7C1F-D204AAB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3346" y="1546955"/>
            <a:ext cx="5009388" cy="4807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E1E83-1AD1-89EC-DABE-BC180279A6AC}"/>
              </a:ext>
            </a:extLst>
          </p:cNvPr>
          <p:cNvSpPr txBox="1"/>
          <p:nvPr/>
        </p:nvSpPr>
        <p:spPr>
          <a:xfrm>
            <a:off x="6968074" y="1688631"/>
            <a:ext cx="4545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Sequentially setting parameters from primitive to </a:t>
            </a:r>
            <a:r>
              <a:rPr lang="en-US" sz="2400" dirty="0" err="1">
                <a:solidFill>
                  <a:schemeClr val="bg1"/>
                </a:solidFill>
              </a:rPr>
              <a:t>monash</a:t>
            </a:r>
            <a:r>
              <a:rPr lang="en-US" sz="2400" dirty="0">
                <a:solidFill>
                  <a:schemeClr val="bg1"/>
                </a:solidFill>
              </a:rPr>
              <a:t> tune values will estimate the most important parameters</a:t>
            </a:r>
            <a:endParaRPr lang="en-RU" sz="2400" dirty="0">
              <a:solidFill>
                <a:schemeClr val="bg1"/>
              </a:solidFill>
            </a:endParaRPr>
          </a:p>
          <a:p>
            <a:endParaRPr lang="en-RU" sz="2400" dirty="0">
              <a:solidFill>
                <a:schemeClr val="bg1"/>
              </a:solidFill>
            </a:endParaRPr>
          </a:p>
          <a:p>
            <a:r>
              <a:rPr lang="en-RU" sz="2400" dirty="0">
                <a:solidFill>
                  <a:schemeClr val="bg1"/>
                </a:solidFill>
              </a:rPr>
              <a:t>Most important parametrs: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MultipartonInteractions:ecmRef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MultipartonInteractions:expPow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StringZ:aLund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StringZ:aExtraDiquark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StringPT:sigma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StringFlav:probQQtoQ</a:t>
            </a:r>
            <a:endParaRPr lang="en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4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45B9-BA1E-5746-D419-F8E800BA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RU" sz="3200" dirty="0"/>
              <a:t>Optimization of one parametr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07B6B-CE95-5D22-5183-5A7601E806C0}"/>
              </a:ext>
            </a:extLst>
          </p:cNvPr>
          <p:cNvSpPr txBox="1"/>
          <p:nvPr/>
        </p:nvSpPr>
        <p:spPr>
          <a:xfrm>
            <a:off x="567786" y="2160377"/>
            <a:ext cx="43033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StringPT:sigma</a:t>
            </a:r>
            <a:r>
              <a:rPr lang="en-RU" sz="2400" dirty="0"/>
              <a:t> parametr was optimized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dirty="0"/>
              <a:t>Better value of metric function was achived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dirty="0"/>
              <a:t>Global minimum was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dirty="0"/>
              <a:t>This is </a:t>
            </a:r>
            <a:r>
              <a:rPr lang="en-GB" sz="2400" dirty="0"/>
              <a:t>proof of </a:t>
            </a:r>
            <a:r>
              <a:rPr lang="en-GB" sz="2400" dirty="0" err="1"/>
              <a:t>principe</a:t>
            </a:r>
            <a:r>
              <a:rPr lang="en-GB" sz="2400" dirty="0"/>
              <a:t> that </a:t>
            </a:r>
            <a:r>
              <a:rPr lang="en-GB" sz="2400" dirty="0" err="1"/>
              <a:t>baysean</a:t>
            </a:r>
            <a:r>
              <a:rPr lang="en-GB" sz="2400" dirty="0"/>
              <a:t> optimization could be used for building a PYTHIA tune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25110-D4E5-5A69-A102-7FD3BCFC6C34}"/>
                  </a:ext>
                </a:extLst>
              </p:cNvPr>
              <p:cNvSpPr txBox="1"/>
              <p:nvPr/>
            </p:nvSpPr>
            <p:spPr>
              <a:xfrm>
                <a:off x="5268641" y="5464956"/>
                <a:ext cx="6342167" cy="960233"/>
              </a:xfrm>
              <a:prstGeom prst="roundRect">
                <a:avLst>
                  <a:gd name="adj" fmla="val 19235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/>
                        </m:ctrlPr>
                      </m:sSubSupPr>
                      <m:e>
                        <m:r>
                          <a:rPr lang="en-US" sz="2400" b="0" i="1" smtClean="0"/>
                          <m:t>𝜒</m:t>
                        </m:r>
                      </m:e>
                      <m:sub>
                        <m:r>
                          <a:rPr lang="en-US" sz="2400" b="0" i="1" smtClean="0"/>
                          <m:t>𝑚𝑖𝑛</m:t>
                        </m:r>
                      </m:sub>
                      <m:sup>
                        <m:r>
                          <a:rPr lang="en-US" sz="2400" b="0" i="1" smtClean="0"/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=84.97</m:t>
                    </m:r>
                  </m:oMath>
                </a14:m>
                <a:r>
                  <a:rPr lang="en-RU" sz="2400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StringPT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sigma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3692</m:t>
                    </m:r>
                  </m:oMath>
                </a14:m>
                <a:r>
                  <a:rPr lang="en-RU" sz="2400" dirty="0"/>
                  <a:t> wich is 30% improv</a:t>
                </a:r>
                <a:r>
                  <a:rPr lang="en-GB" sz="2400" dirty="0"/>
                  <a:t>e</a:t>
                </a:r>
                <a:r>
                  <a:rPr lang="en-RU" sz="2400" dirty="0"/>
                  <a:t>ment comparing to baseline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25110-D4E5-5A69-A102-7FD3BCFC6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641" y="5464956"/>
                <a:ext cx="6342167" cy="960233"/>
              </a:xfrm>
              <a:prstGeom prst="roundRect">
                <a:avLst>
                  <a:gd name="adj" fmla="val 19235"/>
                </a:avLst>
              </a:prstGeom>
              <a:blipFill>
                <a:blip r:embed="rId2"/>
                <a:stretch>
                  <a:fillRect l="-398" r="-199" b="-897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B82E90D-A603-464A-A5D6-FD4F8AD53676}"/>
              </a:ext>
            </a:extLst>
          </p:cNvPr>
          <p:cNvGrpSpPr/>
          <p:nvPr/>
        </p:nvGrpSpPr>
        <p:grpSpPr>
          <a:xfrm>
            <a:off x="5268640" y="2160377"/>
            <a:ext cx="6342167" cy="2838187"/>
            <a:chOff x="5268641" y="2603976"/>
            <a:chExt cx="6342167" cy="28381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D53B3CA-2AD8-BE9A-318A-A9042DDE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3334" y="2608963"/>
              <a:ext cx="3187474" cy="2833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F95FB1-74BE-0B93-4F9B-A3FB18576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8641" y="2603976"/>
              <a:ext cx="3154693" cy="283277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34AC43-2407-BA2E-0427-3EA88E42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7911" y="3750196"/>
              <a:ext cx="266961" cy="238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3657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7415D-7409-3A4F-ECF3-E195AD0A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75" y="1073230"/>
            <a:ext cx="3177702" cy="47115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Some method uncertainties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31C0C-F1B4-A066-DCBC-6441EF0A2466}"/>
              </a:ext>
            </a:extLst>
          </p:cNvPr>
          <p:cNvSpPr txBox="1"/>
          <p:nvPr/>
        </p:nvSpPr>
        <p:spPr>
          <a:xfrm>
            <a:off x="4696368" y="1206578"/>
            <a:ext cx="6599582" cy="4711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Some bins (e. g. corresponding to higher energies) have less statistics than others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Chi-square metric gives more attention to bins with greater statistics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If the aim of the tune is to generate more accurate data in high energy regions other metric should be chosen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It means that more accurate purpose definition and metric choice should be conducted</a:t>
            </a:r>
          </a:p>
        </p:txBody>
      </p:sp>
    </p:spTree>
    <p:extLst>
      <p:ext uri="{BB962C8B-B14F-4D97-AF65-F5344CB8AC3E}">
        <p14:creationId xmlns:p14="http://schemas.microsoft.com/office/powerpoint/2010/main" val="62129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7A71-5409-4601-4F52-602F09F5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sz="2800" dirty="0"/>
              <a:t>Some method uncertanties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594E3-EBB3-4A4F-F836-B9F81AF53AFA}"/>
              </a:ext>
            </a:extLst>
          </p:cNvPr>
          <p:cNvSpPr txBox="1"/>
          <p:nvPr/>
        </p:nvSpPr>
        <p:spPr>
          <a:xfrm>
            <a:off x="584154" y="2911989"/>
            <a:ext cx="4747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RU" sz="2400" dirty="0"/>
              <a:t>PYTHIA has an enormous amount of parametrs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RU" sz="2400" dirty="0"/>
              <a:t>It is posible to optimize only small part of them (~50) simultaniuosly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RU" sz="2400" dirty="0"/>
              <a:t>Some detailed investigation of parametrs choice is needed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4996E0-F1A0-276E-0C51-BB4EDC4997BD}"/>
              </a:ext>
            </a:extLst>
          </p:cNvPr>
          <p:cNvGrpSpPr/>
          <p:nvPr/>
        </p:nvGrpSpPr>
        <p:grpSpPr>
          <a:xfrm>
            <a:off x="5626852" y="2720347"/>
            <a:ext cx="5980994" cy="2815795"/>
            <a:chOff x="4279901" y="2326250"/>
            <a:chExt cx="7391400" cy="34798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45872C-7127-282C-15BE-16C58328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9901" y="2326251"/>
              <a:ext cx="3632200" cy="3479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6A78C0-ABDE-16DA-DF14-D7656C52A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2101" y="2326250"/>
              <a:ext cx="3759200" cy="347979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E2C3905-8452-3407-FAB2-A3D21DC51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427" y="3839030"/>
            <a:ext cx="266961" cy="2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5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1F06-81C7-AA04-EEEF-E66988B7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EFF"/>
                </a:solidFill>
              </a:rPr>
              <a:t>What’s next?</a:t>
            </a:r>
          </a:p>
        </p:txBody>
      </p:sp>
      <p:graphicFrame>
        <p:nvGraphicFramePr>
          <p:cNvPr id="21" name="TextBox 8">
            <a:extLst>
              <a:ext uri="{FF2B5EF4-FFF2-40B4-BE49-F238E27FC236}">
                <a16:creationId xmlns:a16="http://schemas.microsoft.com/office/drawing/2014/main" id="{51D1611D-05AA-5F5D-0BD9-75E193C865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109730"/>
              </p:ext>
            </p:extLst>
          </p:nvPr>
        </p:nvGraphicFramePr>
        <p:xfrm>
          <a:off x="580858" y="2083570"/>
          <a:ext cx="11029950" cy="4414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35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A3F0B-1AAC-F6FC-65AF-0D7C5275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A431C-81B6-6EFB-691D-9113881C70C6}"/>
              </a:ext>
            </a:extLst>
          </p:cNvPr>
          <p:cNvSpPr txBox="1"/>
          <p:nvPr/>
        </p:nvSpPr>
        <p:spPr>
          <a:xfrm>
            <a:off x="5133900" y="1113763"/>
            <a:ext cx="6534213" cy="4624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 Tutorial on Bayesian Optimization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2"/>
              </a:rPr>
              <a:t>https://arxiv.org/abs/1807.02811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Improving the Expected Improvement Algorithm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/>
              </a:rPr>
              <a:t>https://arxiv.org/abs/1705.10033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3D3D3D"/>
                </a:solidFill>
                <a:latin typeface="Gill Sans MT" panose="020B0502020104020203"/>
              </a:rPr>
              <a:t>Gaussian Processes: A quick Introduction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4"/>
              </a:rPr>
              <a:t>https://arxiv.org/abs/1505.02965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3D3D3D"/>
                </a:solidFill>
                <a:latin typeface="Gill Sans MT" panose="020B0502020104020203"/>
              </a:rPr>
              <a:t>Inclusive Production of Charged </a:t>
            </a:r>
            <a:r>
              <a:rPr lang="en-US" sz="2400" dirty="0" err="1">
                <a:solidFill>
                  <a:srgbClr val="3D3D3D"/>
                </a:solidFill>
                <a:latin typeface="Gill Sans MT" panose="020B0502020104020203"/>
              </a:rPr>
              <a:t>Pions</a:t>
            </a:r>
            <a:r>
              <a:rPr lang="en-US" sz="2400" dirty="0">
                <a:solidFill>
                  <a:srgbClr val="3D3D3D"/>
                </a:solidFill>
                <a:latin typeface="Gill Sans MT" panose="020B0502020104020203"/>
              </a:rPr>
              <a:t> in </a:t>
            </a:r>
            <a:r>
              <a:rPr lang="en-US" sz="2400" dirty="0" err="1">
                <a:solidFill>
                  <a:srgbClr val="3D3D3D"/>
                </a:solidFill>
                <a:latin typeface="Gill Sans MT" panose="020B0502020104020203"/>
              </a:rPr>
              <a:t>p+p</a:t>
            </a:r>
            <a:r>
              <a:rPr lang="en-US" sz="2400" dirty="0">
                <a:solidFill>
                  <a:srgbClr val="3D3D3D"/>
                </a:solidFill>
                <a:latin typeface="Gill Sans MT" panose="020B0502020104020203"/>
              </a:rPr>
              <a:t> Collisions at 158 GeV/c Beam Momentum </a:t>
            </a:r>
            <a:r>
              <a:rPr lang="en-US" sz="2400" dirty="0">
                <a:solidFill>
                  <a:srgbClr val="3D3D3D"/>
                </a:solidFill>
                <a:latin typeface="Gill Sans MT" panose="020B0502020104020203"/>
                <a:hlinkClick r:id="rId5"/>
              </a:rPr>
              <a:t>https://arxiv.org/pdf/hep-ex/0510009</a:t>
            </a:r>
            <a:endParaRPr lang="en-US" sz="2400" dirty="0">
              <a:solidFill>
                <a:srgbClr val="3D3D3D"/>
              </a:solidFill>
              <a:latin typeface="Gill Sans MT" panose="020B0502020104020203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scikit-learn documentation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6"/>
              </a:rPr>
              <a:t>https://scikit-learn.org/stable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30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88BC-E76D-6B79-02C0-2D04709A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Small Recap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137588-E70B-486E-AFA8-21B0111C4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page17image1463403472">
            <a:extLst>
              <a:ext uri="{FF2B5EF4-FFF2-40B4-BE49-F238E27FC236}">
                <a16:creationId xmlns:a16="http://schemas.microsoft.com/office/drawing/2014/main" id="{3EF4437A-2949-D28E-A6E8-482230A7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225" y="2724430"/>
            <a:ext cx="3305175" cy="29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9CC49-67F2-B18A-1DD5-E15909EC8C0A}"/>
              </a:ext>
            </a:extLst>
          </p:cNvPr>
          <p:cNvSpPr txBox="1"/>
          <p:nvPr/>
        </p:nvSpPr>
        <p:spPr>
          <a:xfrm>
            <a:off x="4450086" y="1812088"/>
            <a:ext cx="7084689" cy="4782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PYTHIA is a Monte Carlo event generator simulating particle collisions at in particle accelerators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PYTHIA contains free parameters, which could not be obtained from theory, therefore it should be determined from comparison with experimental data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It is hard to tune parameters of generators due to unknown shape and derivative of the result function and its computational cost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Baysean</a:t>
            </a:r>
            <a:r>
              <a:rPr lang="en-US" sz="2400" dirty="0">
                <a:solidFill>
                  <a:schemeClr val="tx2"/>
                </a:solidFill>
              </a:rPr>
              <a:t> optimization could help optimize such functions</a:t>
            </a:r>
          </a:p>
        </p:txBody>
      </p:sp>
    </p:spTree>
    <p:extLst>
      <p:ext uri="{BB962C8B-B14F-4D97-AF65-F5344CB8AC3E}">
        <p14:creationId xmlns:p14="http://schemas.microsoft.com/office/powerpoint/2010/main" val="135582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9244C-4B31-EE07-5ACA-DEF5070C7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01" y="1339945"/>
            <a:ext cx="3089189" cy="20934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Bayesian Optimization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A83AD318-6165-3EC7-97B9-3F06E3CEF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151791"/>
              </p:ext>
            </p:extLst>
          </p:nvPr>
        </p:nvGraphicFramePr>
        <p:xfrm>
          <a:off x="4241830" y="747361"/>
          <a:ext cx="7822923" cy="5969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CCFC1-C3DF-5E5D-4F1D-EE56ECCE1B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7524"/>
          <a:stretch/>
        </p:blipFill>
        <p:spPr>
          <a:xfrm>
            <a:off x="6700873" y="2490091"/>
            <a:ext cx="2972764" cy="2093402"/>
          </a:xfrm>
          <a:prstGeom prst="roundRect">
            <a:avLst>
              <a:gd name="adj" fmla="val 7337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B3D31E-D169-69B4-FE25-1B3CB8F475CA}"/>
              </a:ext>
            </a:extLst>
          </p:cNvPr>
          <p:cNvSpPr txBox="1"/>
          <p:nvPr/>
        </p:nvSpPr>
        <p:spPr>
          <a:xfrm>
            <a:off x="461436" y="4933772"/>
            <a:ext cx="3703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dirty="0">
                <a:solidFill>
                  <a:schemeClr val="bg1"/>
                </a:solidFill>
              </a:rPr>
              <a:t>Objective function (</a:t>
            </a:r>
            <a:r>
              <a:rPr lang="en-RU" sz="2400" b="1" dirty="0">
                <a:solidFill>
                  <a:srgbClr val="FF0000"/>
                </a:solidFill>
              </a:rPr>
              <a:t>OF</a:t>
            </a:r>
            <a:r>
              <a:rPr lang="en-RU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dirty="0">
                <a:solidFill>
                  <a:schemeClr val="bg1"/>
                </a:solidFill>
              </a:rPr>
              <a:t>Surrogate model (</a:t>
            </a:r>
            <a:r>
              <a:rPr lang="en-RU" sz="2400" b="1" dirty="0">
                <a:solidFill>
                  <a:srgbClr val="FF0000"/>
                </a:solidFill>
              </a:rPr>
              <a:t>SM</a:t>
            </a:r>
            <a:r>
              <a:rPr lang="en-RU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dirty="0">
                <a:solidFill>
                  <a:schemeClr val="bg1"/>
                </a:solidFill>
              </a:rPr>
              <a:t>Acquisition function (</a:t>
            </a:r>
            <a:r>
              <a:rPr lang="en-RU" sz="2400" b="1" dirty="0">
                <a:solidFill>
                  <a:srgbClr val="FF0000"/>
                </a:solidFill>
              </a:rPr>
              <a:t>AF</a:t>
            </a:r>
            <a:r>
              <a:rPr lang="en-RU" sz="2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600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8E76-CC55-4784-727C-DF19D6E6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RU" sz="3200"/>
              <a:t>Gaussian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5D372936-AB0D-B32B-FC9A-42C7648AC56A}"/>
                  </a:ext>
                </a:extLst>
              </p:cNvPr>
              <p:cNvSpPr txBox="1"/>
              <p:nvPr/>
            </p:nvSpPr>
            <p:spPr>
              <a:xfrm>
                <a:off x="519048" y="2072379"/>
                <a:ext cx="8405969" cy="408086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wrap="square" lIns="0" tIns="0" rIns="0" bIns="0" rtlCol="0">
                <a:spAutoFit/>
              </a:bodyPr>
              <a:lstStyle>
                <a:lvl1pPr>
                  <a:defRPr>
                    <a:latin typeface="+mj-lt"/>
                    <a:ea typeface="+mj-ea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RU" sz="2400" dirty="0"/>
              </a:p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RU" sz="2400" dirty="0"/>
              </a:p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2400" dirty="0"/>
              </a:p>
              <a:p>
                <a:pPr>
                  <a:lnSpc>
                    <a:spcPct val="150000"/>
                  </a:lnSpc>
                </a:pPr>
                <a:endParaRPr lang="en-RU" sz="2400" dirty="0"/>
              </a:p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2400" dirty="0"/>
              </a:p>
            </p:txBody>
          </p:sp>
        </mc:Choice>
        <mc:Fallback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5D372936-AB0D-B32B-FC9A-42C7648A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48" y="2072379"/>
                <a:ext cx="8405969" cy="4080861"/>
              </a:xfrm>
              <a:prstGeom prst="rect">
                <a:avLst/>
              </a:prstGeom>
              <a:blipFill>
                <a:blip r:embed="rId3"/>
                <a:stretch>
                  <a:fillRect l="-1961" b="-18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42746D3-A5DC-EB0E-8720-45E9F692C7EC}"/>
              </a:ext>
            </a:extLst>
          </p:cNvPr>
          <p:cNvSpPr txBox="1"/>
          <p:nvPr/>
        </p:nvSpPr>
        <p:spPr>
          <a:xfrm>
            <a:off x="7254832" y="2072379"/>
            <a:ext cx="4355976" cy="2032754"/>
          </a:xfrm>
          <a:prstGeom prst="roundRect">
            <a:avLst>
              <a:gd name="adj" fmla="val 79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Gaussian process </a:t>
            </a:r>
            <a:r>
              <a:rPr lang="en-GB" sz="2400" dirty="0"/>
              <a:t>is a stochastic process such that every finite collection of random variables has a multivariate normal distribution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180050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046E-B2F9-3588-4264-E10293B2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RU" sz="3200"/>
              <a:t>Gaussian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3FAC47-B94A-A8D0-704C-583A39A6687C}"/>
                  </a:ext>
                </a:extLst>
              </p:cNvPr>
              <p:cNvSpPr txBox="1"/>
              <p:nvPr/>
            </p:nvSpPr>
            <p:spPr>
              <a:xfrm>
                <a:off x="858569" y="2841868"/>
                <a:ext cx="4330190" cy="37276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:endParaRPr lang="en-RU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3FAC47-B94A-A8D0-704C-583A39A6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9" y="2841868"/>
                <a:ext cx="4330190" cy="3727624"/>
              </a:xfrm>
              <a:prstGeom prst="rect">
                <a:avLst/>
              </a:prstGeom>
              <a:blipFill>
                <a:blip r:embed="rId3"/>
                <a:stretch>
                  <a:fillRect b="-98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077017-5ADC-9446-1E85-874D791EA6E0}"/>
              </a:ext>
            </a:extLst>
          </p:cNvPr>
          <p:cNvSpPr txBox="1"/>
          <p:nvPr/>
        </p:nvSpPr>
        <p:spPr>
          <a:xfrm>
            <a:off x="1295081" y="2158285"/>
            <a:ext cx="345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400"/>
              <a:t>Kernel and Mean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A44A0-6954-013A-D9DF-2BC2D5F03A51}"/>
                  </a:ext>
                </a:extLst>
              </p:cNvPr>
              <p:cNvSpPr txBox="1"/>
              <p:nvPr/>
            </p:nvSpPr>
            <p:spPr>
              <a:xfrm>
                <a:off x="6348546" y="3234443"/>
                <a:ext cx="5514069" cy="3040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:endParaRPr lang="en-RU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A44A0-6954-013A-D9DF-2BC2D5F0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546" y="3234443"/>
                <a:ext cx="5514069" cy="3040448"/>
              </a:xfrm>
              <a:prstGeom prst="rect">
                <a:avLst/>
              </a:prstGeom>
              <a:blipFill>
                <a:blip r:embed="rId4"/>
                <a:stretch>
                  <a:fillRect l="-12615" t="-1667" b="-73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D29F17-91F3-FF45-FE8F-E44E2F0FD7C4}"/>
              </a:ext>
            </a:extLst>
          </p:cNvPr>
          <p:cNvSpPr txBox="1"/>
          <p:nvPr/>
        </p:nvSpPr>
        <p:spPr>
          <a:xfrm>
            <a:off x="7128115" y="2158285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400" dirty="0"/>
              <a:t>Estimation of Hyperparametrs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BD8C0-A36C-CFE6-6FD7-F17D0F1EB7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715956"/>
            <a:ext cx="0" cy="5142044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01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1964-6C17-ABAF-930E-700250AE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RU" sz="3200" dirty="0"/>
              <a:t>E</a:t>
            </a:r>
            <a:r>
              <a:rPr lang="en-GB" sz="3200" dirty="0"/>
              <a:t>x</a:t>
            </a:r>
            <a:r>
              <a:rPr lang="en-RU" sz="3200" dirty="0"/>
              <a:t>pected Improv</a:t>
            </a:r>
            <a:r>
              <a:rPr lang="en-GB" sz="3200" dirty="0"/>
              <a:t>e</a:t>
            </a:r>
            <a:r>
              <a:rPr lang="en-RU" sz="3200" dirty="0"/>
              <a:t>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C5C300-E9B1-2E34-4D67-43158E1F57A3}"/>
                  </a:ext>
                </a:extLst>
              </p:cNvPr>
              <p:cNvSpPr txBox="1"/>
              <p:nvPr/>
            </p:nvSpPr>
            <p:spPr>
              <a:xfrm>
                <a:off x="581192" y="2166597"/>
                <a:ext cx="7652551" cy="3992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EI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−∞ 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p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C5C300-E9B1-2E34-4D67-43158E1F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166597"/>
                <a:ext cx="7652551" cy="3992503"/>
              </a:xfrm>
              <a:prstGeom prst="rect">
                <a:avLst/>
              </a:prstGeom>
              <a:blipFill>
                <a:blip r:embed="rId2"/>
                <a:stretch>
                  <a:fillRect l="-993" b="-38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13A8896-7BEB-EEC5-BF04-1F8F8905D5F2}"/>
              </a:ext>
            </a:extLst>
          </p:cNvPr>
          <p:cNvSpPr txBox="1"/>
          <p:nvPr/>
        </p:nvSpPr>
        <p:spPr>
          <a:xfrm>
            <a:off x="5863996" y="2166597"/>
            <a:ext cx="5746812" cy="2070259"/>
          </a:xfrm>
          <a:prstGeom prst="roundRect">
            <a:avLst>
              <a:gd name="adj" fmla="val 1145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2400"/>
              <a:t>EI has two components which </a:t>
            </a:r>
            <a:r>
              <a:rPr lang="en-GB" sz="2400"/>
              <a:t>can be interpreted as explicitly encoding a trade-off between </a:t>
            </a:r>
            <a:r>
              <a:rPr lang="en-GB" sz="2400" b="1"/>
              <a:t>exploitation</a:t>
            </a:r>
            <a:r>
              <a:rPr lang="en-GB" sz="2400"/>
              <a:t> (evaluating at points with low mean) and </a:t>
            </a:r>
            <a:r>
              <a:rPr lang="en-GB" sz="2400" b="1"/>
              <a:t>exploration</a:t>
            </a:r>
            <a:r>
              <a:rPr lang="en-GB" sz="2400"/>
              <a:t> (evaluating at points with high uncertainty)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310572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9244C-4B31-EE07-5ACA-DEF5070C7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00" y="1117253"/>
            <a:ext cx="3089189" cy="12518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NA49 Experiment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89FB4D-02FE-CE03-A912-C14AFB12EFE5}"/>
                  </a:ext>
                </a:extLst>
              </p:cNvPr>
              <p:cNvSpPr txBox="1"/>
              <p:nvPr/>
            </p:nvSpPr>
            <p:spPr>
              <a:xfrm>
                <a:off x="4585318" y="3741955"/>
                <a:ext cx="6883855" cy="2648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bg1"/>
                  </a:buClr>
                  <a:buSzPct val="25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2400" b="0" dirty="0"/>
              </a:p>
              <a:p>
                <a:pPr marL="285750" indent="-285750">
                  <a:buClr>
                    <a:schemeClr val="bg1"/>
                  </a:buClr>
                  <a:buSzPct val="25000"/>
                  <a:buFont typeface="Arial" panose="020B0604020202020204" pitchFamily="34" charset="0"/>
                  <a:buChar char="•"/>
                </a:pPr>
                <a:endParaRPr lang="en-RU" sz="2400" dirty="0"/>
              </a:p>
              <a:p>
                <a:pPr marL="285750" indent="-285750">
                  <a:buClr>
                    <a:schemeClr val="bg1"/>
                  </a:buClr>
                  <a:buSzPct val="25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 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:pPr marL="285750" indent="-285750">
                  <a:buClr>
                    <a:schemeClr val="bg1"/>
                  </a:buClr>
                  <a:buSzPct val="25000"/>
                  <a:buFont typeface="Arial" panose="020B0604020202020204" pitchFamily="34" charset="0"/>
                  <a:buChar char="•"/>
                </a:pPr>
                <a:endParaRPr lang="en-RU" sz="2400" dirty="0"/>
              </a:p>
              <a:p>
                <a:pPr marL="285750" indent="-285750">
                  <a:buClr>
                    <a:schemeClr val="bg1"/>
                  </a:buClr>
                  <a:buSzPct val="25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𝑖𝑛𝑒𝑙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𝑒𝑣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RU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89FB4D-02FE-CE03-A912-C14AFB12E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318" y="3741955"/>
                <a:ext cx="6883855" cy="2648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3D00036-9165-4288-61B4-F8DFB7635240}"/>
              </a:ext>
            </a:extLst>
          </p:cNvPr>
          <p:cNvGrpSpPr/>
          <p:nvPr/>
        </p:nvGrpSpPr>
        <p:grpSpPr>
          <a:xfrm>
            <a:off x="4608431" y="723899"/>
            <a:ext cx="6789028" cy="2705101"/>
            <a:chOff x="4608431" y="723899"/>
            <a:chExt cx="6789028" cy="27051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C61189-02F1-7C1A-7404-47CE54E9FE56}"/>
                </a:ext>
              </a:extLst>
            </p:cNvPr>
            <p:cNvGrpSpPr/>
            <p:nvPr/>
          </p:nvGrpSpPr>
          <p:grpSpPr>
            <a:xfrm>
              <a:off x="4608431" y="723899"/>
              <a:ext cx="2963873" cy="2705101"/>
              <a:chOff x="8426564" y="671922"/>
              <a:chExt cx="2963873" cy="290950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BA7E2EB-319A-EC2F-FEB2-2308B48CE386}"/>
                  </a:ext>
                </a:extLst>
              </p:cNvPr>
              <p:cNvGrpSpPr/>
              <p:nvPr/>
            </p:nvGrpSpPr>
            <p:grpSpPr>
              <a:xfrm>
                <a:off x="8426564" y="671922"/>
                <a:ext cx="2963873" cy="2909502"/>
                <a:chOff x="2331638" y="2672900"/>
                <a:chExt cx="3372241" cy="3314268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6B2D4608-E5CF-DE65-A0A8-57161EE43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681" r="-13"/>
                <a:stretch/>
              </p:blipFill>
              <p:spPr>
                <a:xfrm>
                  <a:off x="2338746" y="2674739"/>
                  <a:ext cx="3365133" cy="3312429"/>
                </a:xfrm>
                <a:prstGeom prst="roundRect">
                  <a:avLst>
                    <a:gd name="adj" fmla="val 11085"/>
                  </a:avLst>
                </a:prstGeom>
                <a:ln>
                  <a:noFill/>
                </a:ln>
                <a:effectLst/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5D78A04E-A658-5433-E733-2C4C38751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" r="90852"/>
                <a:stretch/>
              </p:blipFill>
              <p:spPr>
                <a:xfrm>
                  <a:off x="2331638" y="2672900"/>
                  <a:ext cx="710953" cy="3314268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/>
              </p:spPr>
            </p:pic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34D85D-0BE8-69F5-F3C0-198AB171CDFA}"/>
                  </a:ext>
                </a:extLst>
              </p:cNvPr>
              <p:cNvSpPr/>
              <p:nvPr/>
            </p:nvSpPr>
            <p:spPr>
              <a:xfrm>
                <a:off x="9224962" y="1056439"/>
                <a:ext cx="167057" cy="145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4FBB9A-4A3F-4A87-74AC-36792A2FB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6109" y="723899"/>
              <a:ext cx="3001350" cy="2705101"/>
            </a:xfrm>
            <a:prstGeom prst="roundRect">
              <a:avLst>
                <a:gd name="adj" fmla="val 11416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EDE457-BD94-2907-A638-1E739B58EB52}"/>
              </a:ext>
            </a:extLst>
          </p:cNvPr>
          <p:cNvSpPr txBox="1"/>
          <p:nvPr/>
        </p:nvSpPr>
        <p:spPr>
          <a:xfrm>
            <a:off x="446534" y="2814631"/>
            <a:ext cx="36884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dirty="0">
                <a:solidFill>
                  <a:schemeClr val="bg1"/>
                </a:solidFill>
              </a:rPr>
              <a:t>Investigates </a:t>
            </a:r>
            <a:r>
              <a:rPr lang="en-US" sz="2400" dirty="0">
                <a:solidFill>
                  <a:schemeClr val="bg1"/>
                </a:solidFill>
              </a:rPr>
              <a:t>some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RU" sz="2400" dirty="0">
                <a:solidFill>
                  <a:schemeClr val="bg1"/>
                </a:solidFill>
              </a:rPr>
              <a:t>predictions of latice QCD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dirty="0">
                <a:solidFill>
                  <a:schemeClr val="bg1"/>
                </a:solidFill>
              </a:rPr>
              <a:t>Works at SPS energies (158 GeV/c)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dirty="0">
                <a:solidFill>
                  <a:schemeClr val="bg1"/>
                </a:solidFill>
              </a:rPr>
              <a:t>Fixed tareget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Particularly double differential inclusive cross sections of </a:t>
            </a:r>
            <a:r>
              <a:rPr lang="en-GB" sz="2400" dirty="0" err="1">
                <a:solidFill>
                  <a:schemeClr val="bg1"/>
                </a:solidFill>
              </a:rPr>
              <a:t>pions</a:t>
            </a:r>
            <a:r>
              <a:rPr lang="en-GB" sz="2400" dirty="0">
                <a:solidFill>
                  <a:schemeClr val="bg1"/>
                </a:solidFill>
              </a:rPr>
              <a:t> in pp collisions was measured</a:t>
            </a:r>
          </a:p>
        </p:txBody>
      </p:sp>
    </p:spTree>
    <p:extLst>
      <p:ext uri="{BB962C8B-B14F-4D97-AF65-F5344CB8AC3E}">
        <p14:creationId xmlns:p14="http://schemas.microsoft.com/office/powerpoint/2010/main" val="196343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C95F-31FB-3F5C-AE9E-3A0059D0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Our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C0B7E-AA51-9C09-AC93-A044943963FC}"/>
              </a:ext>
            </a:extLst>
          </p:cNvPr>
          <p:cNvSpPr txBox="1"/>
          <p:nvPr/>
        </p:nvSpPr>
        <p:spPr>
          <a:xfrm>
            <a:off x="581192" y="2284309"/>
            <a:ext cx="60048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RU" sz="2400" dirty="0"/>
              <a:t>We have data of pions </a:t>
            </a:r>
            <a:r>
              <a:rPr lang="en-GB" sz="2400" dirty="0"/>
              <a:t>double differential inclusive cross section</a:t>
            </a:r>
            <a:r>
              <a:rPr lang="en-RU" sz="2400" dirty="0"/>
              <a:t> recived from proton-proton colisions at 158 GeV/c energy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RU" sz="2400" dirty="0"/>
              <a:t>We can recreate this data in PYTHIA simulation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RU" sz="2400" dirty="0"/>
              <a:t>Our task is to make a tune of PYTHIA parametrs for the most complience with experimental data from NA49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RU" sz="2400" dirty="0"/>
              <a:t>Chi-square metric is used to evaluete per bin complience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27D22-F10C-52A3-9E3B-69C30580C32B}"/>
              </a:ext>
            </a:extLst>
          </p:cNvPr>
          <p:cNvSpPr txBox="1"/>
          <p:nvPr/>
        </p:nvSpPr>
        <p:spPr>
          <a:xfrm>
            <a:off x="7234878" y="2290203"/>
            <a:ext cx="4375930" cy="3779758"/>
          </a:xfrm>
          <a:prstGeom prst="roundRect">
            <a:avLst>
              <a:gd name="adj" fmla="val 870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2400" b="1" dirty="0"/>
              <a:t>Tune</a:t>
            </a:r>
            <a:r>
              <a:rPr lang="en-RU" sz="2400" dirty="0"/>
              <a:t> is a set of changed parameters of a model developed for better complince with the considered data domain</a:t>
            </a:r>
          </a:p>
          <a:p>
            <a:endParaRPr lang="en-RU" sz="2400" dirty="0"/>
          </a:p>
          <a:p>
            <a:r>
              <a:rPr lang="en-RU" sz="2400" b="1" dirty="0"/>
              <a:t>Metric</a:t>
            </a:r>
            <a:r>
              <a:rPr lang="en-RU" sz="2400" dirty="0"/>
              <a:t> is a measurment of complience between generated and experemental data</a:t>
            </a:r>
            <a:endParaRPr lang="en-RU" sz="2400" b="1" dirty="0"/>
          </a:p>
        </p:txBody>
      </p:sp>
    </p:spTree>
    <p:extLst>
      <p:ext uri="{BB962C8B-B14F-4D97-AF65-F5344CB8AC3E}">
        <p14:creationId xmlns:p14="http://schemas.microsoft.com/office/powerpoint/2010/main" val="90064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39098-19D1-032F-4B9D-31E9ABF0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787999"/>
            <a:ext cx="3568661" cy="11326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Default  tunes comparison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DFB3F-4632-C1B5-9993-57E55CC3F2C7}"/>
              </a:ext>
            </a:extLst>
          </p:cNvPr>
          <p:cNvSpPr txBox="1"/>
          <p:nvPr/>
        </p:nvSpPr>
        <p:spPr>
          <a:xfrm>
            <a:off x="638620" y="2160016"/>
            <a:ext cx="4419294" cy="4173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>
                <a:solidFill>
                  <a:schemeClr val="tx2"/>
                </a:solidFill>
              </a:rPr>
              <a:t>Researched tunes: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Primitive</a:t>
            </a:r>
            <a:r>
              <a:rPr lang="en-US" sz="2400" dirty="0">
                <a:solidFill>
                  <a:schemeClr val="tx2"/>
                </a:solidFill>
              </a:rPr>
              <a:t>: tune to LEP data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Monash Tune</a:t>
            </a:r>
            <a:r>
              <a:rPr lang="en-US" sz="2400" dirty="0">
                <a:solidFill>
                  <a:schemeClr val="tx2"/>
                </a:solidFill>
              </a:rPr>
              <a:t>: tune to LEP data but uses set of LHC distributions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ATLAS A14</a:t>
            </a:r>
            <a:r>
              <a:rPr lang="en-US" sz="2400" dirty="0">
                <a:solidFill>
                  <a:schemeClr val="tx2"/>
                </a:solidFill>
              </a:rPr>
              <a:t>: a full-scale tune to most  ATLAS jet and underlying-event observables, starting out from the Monash Tune</a:t>
            </a:r>
            <a:endParaRPr lang="en-US" sz="2400" b="1" dirty="0">
              <a:solidFill>
                <a:schemeClr val="tx2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778788-7DFC-E0E0-228C-59716E053578}"/>
              </a:ext>
            </a:extLst>
          </p:cNvPr>
          <p:cNvGrpSpPr/>
          <p:nvPr/>
        </p:nvGrpSpPr>
        <p:grpSpPr>
          <a:xfrm>
            <a:off x="5279157" y="457200"/>
            <a:ext cx="6274223" cy="6107725"/>
            <a:chOff x="5261284" y="457198"/>
            <a:chExt cx="6274223" cy="610772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D696807-66CC-C174-DD5E-5C2AE22F9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273" t="-264" r="29783" b="1"/>
            <a:stretch/>
          </p:blipFill>
          <p:spPr>
            <a:xfrm>
              <a:off x="7614141" y="457198"/>
              <a:ext cx="1863969" cy="610772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3102B2-29AF-2DC1-6617-CCC8A8486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136" t="-133" r="14920" b="-133"/>
            <a:stretch/>
          </p:blipFill>
          <p:spPr>
            <a:xfrm>
              <a:off x="9671538" y="457199"/>
              <a:ext cx="1863969" cy="610772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4DA485-3B5D-4571-D7A3-6CAB2D517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3" r="94285" b="-267"/>
            <a:stretch/>
          </p:blipFill>
          <p:spPr>
            <a:xfrm>
              <a:off x="5261284" y="457200"/>
              <a:ext cx="2159429" cy="6107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5170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{3A5A7A7B-39A9-D240-960E-025D65F4A4D3}tf10001123</Template>
  <TotalTime>12550</TotalTime>
  <Words>912</Words>
  <Application>Microsoft Macintosh PowerPoint</Application>
  <PresentationFormat>Widescreen</PresentationFormat>
  <Paragraphs>116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Corbel</vt:lpstr>
      <vt:lpstr>Gill Sans MT</vt:lpstr>
      <vt:lpstr>Wingdings 2</vt:lpstr>
      <vt:lpstr>Dividend</vt:lpstr>
      <vt:lpstr>1_Dividend</vt:lpstr>
      <vt:lpstr>PYTHIA event generator tuning using Bayesian optimization</vt:lpstr>
      <vt:lpstr>Small Recap</vt:lpstr>
      <vt:lpstr>Bayesian Optimization</vt:lpstr>
      <vt:lpstr>Gaussian Process</vt:lpstr>
      <vt:lpstr>Gaussian Process</vt:lpstr>
      <vt:lpstr>Expected Improvement</vt:lpstr>
      <vt:lpstr>NA49 Experiment</vt:lpstr>
      <vt:lpstr>Our Task</vt:lpstr>
      <vt:lpstr>Default  tunes comparison</vt:lpstr>
      <vt:lpstr>Default tunes comparison</vt:lpstr>
      <vt:lpstr>Switches</vt:lpstr>
      <vt:lpstr>Parameters importance</vt:lpstr>
      <vt:lpstr>Optimization of one parametr</vt:lpstr>
      <vt:lpstr>Some method uncertainties</vt:lpstr>
      <vt:lpstr>Some method uncertanties</vt:lpstr>
      <vt:lpstr>What’s next?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PYTHIA event generator tuning using Bayesian optimization</dc:title>
  <dc:creator>Артём Громов</dc:creator>
  <cp:lastModifiedBy>Артём Громов</cp:lastModifiedBy>
  <cp:revision>16</cp:revision>
  <dcterms:created xsi:type="dcterms:W3CDTF">2023-10-17T18:25:44Z</dcterms:created>
  <dcterms:modified xsi:type="dcterms:W3CDTF">2023-10-26T11:36:39Z</dcterms:modified>
</cp:coreProperties>
</file>